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042C1-499F-0B71-E71F-F89C062D8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8C88F8-805D-0127-FE44-38B3820292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358665-7464-3DD8-2DE1-F45EAC7B4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6BBD9-46EF-E10C-00EE-D597F65B2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8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22.png"/><Relationship Id="rId7" Type="http://schemas.openxmlformats.org/officeDocument/2006/relationships/image" Target="../media/image13.png"/><Relationship Id="rId12" Type="http://schemas.openxmlformats.org/officeDocument/2006/relationships/image" Target="../media/image8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11" Type="http://schemas.openxmlformats.org/officeDocument/2006/relationships/image" Target="../media/image81.png"/><Relationship Id="rId5" Type="http://schemas.openxmlformats.org/officeDocument/2006/relationships/image" Target="../media/image76.png"/><Relationship Id="rId10" Type="http://schemas.openxmlformats.org/officeDocument/2006/relationships/image" Target="../media/image80.png"/><Relationship Id="rId4" Type="http://schemas.openxmlformats.org/officeDocument/2006/relationships/image" Target="../media/image18.png"/><Relationship Id="rId9" Type="http://schemas.openxmlformats.org/officeDocument/2006/relationships/image" Target="../media/image7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3" Type="http://schemas.openxmlformats.org/officeDocument/2006/relationships/image" Target="../media/image18.png"/><Relationship Id="rId7" Type="http://schemas.openxmlformats.org/officeDocument/2006/relationships/image" Target="../media/image13.png"/><Relationship Id="rId12" Type="http://schemas.openxmlformats.org/officeDocument/2006/relationships/image" Target="../media/image8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88.png"/><Relationship Id="rId5" Type="http://schemas.openxmlformats.org/officeDocument/2006/relationships/image" Target="../media/image84.png"/><Relationship Id="rId15" Type="http://schemas.openxmlformats.org/officeDocument/2006/relationships/image" Target="../media/image92.png"/><Relationship Id="rId10" Type="http://schemas.openxmlformats.org/officeDocument/2006/relationships/image" Target="../media/image87.png"/><Relationship Id="rId4" Type="http://schemas.openxmlformats.org/officeDocument/2006/relationships/image" Target="../media/image20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13" Type="http://schemas.openxmlformats.org/officeDocument/2006/relationships/image" Target="../media/image102.png"/><Relationship Id="rId3" Type="http://schemas.openxmlformats.org/officeDocument/2006/relationships/image" Target="../media/image93.png"/><Relationship Id="rId7" Type="http://schemas.openxmlformats.org/officeDocument/2006/relationships/image" Target="../media/image13.png"/><Relationship Id="rId12" Type="http://schemas.openxmlformats.org/officeDocument/2006/relationships/image" Target="../media/image101.png"/><Relationship Id="rId17" Type="http://schemas.openxmlformats.org/officeDocument/2006/relationships/image" Target="../media/image105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11" Type="http://schemas.openxmlformats.org/officeDocument/2006/relationships/image" Target="../media/image100.png"/><Relationship Id="rId5" Type="http://schemas.openxmlformats.org/officeDocument/2006/relationships/image" Target="../media/image95.png"/><Relationship Id="rId15" Type="http://schemas.openxmlformats.org/officeDocument/2006/relationships/image" Target="../media/image104.png"/><Relationship Id="rId10" Type="http://schemas.openxmlformats.org/officeDocument/2006/relationships/image" Target="../media/image99.png"/><Relationship Id="rId4" Type="http://schemas.openxmlformats.org/officeDocument/2006/relationships/image" Target="../media/image94.png"/><Relationship Id="rId9" Type="http://schemas.openxmlformats.org/officeDocument/2006/relationships/image" Target="../media/image98.png"/><Relationship Id="rId14" Type="http://schemas.openxmlformats.org/officeDocument/2006/relationships/image" Target="../media/image10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6.png"/><Relationship Id="rId7" Type="http://schemas.openxmlformats.org/officeDocument/2006/relationships/image" Target="../media/image109.png"/><Relationship Id="rId12" Type="http://schemas.openxmlformats.org/officeDocument/2006/relationships/image" Target="../media/image1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8.png"/><Relationship Id="rId11" Type="http://schemas.openxmlformats.org/officeDocument/2006/relationships/image" Target="../media/image112.png"/><Relationship Id="rId5" Type="http://schemas.openxmlformats.org/officeDocument/2006/relationships/image" Target="../media/image107.png"/><Relationship Id="rId10" Type="http://schemas.openxmlformats.org/officeDocument/2006/relationships/image" Target="../media/image111.png"/><Relationship Id="rId4" Type="http://schemas.openxmlformats.org/officeDocument/2006/relationships/image" Target="../media/image76.png"/><Relationship Id="rId9" Type="http://schemas.openxmlformats.org/officeDocument/2006/relationships/image" Target="../media/image1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1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116.png"/><Relationship Id="rId5" Type="http://schemas.openxmlformats.org/officeDocument/2006/relationships/image" Target="../media/image20.png"/><Relationship Id="rId10" Type="http://schemas.openxmlformats.org/officeDocument/2006/relationships/image" Target="../media/image115.png"/><Relationship Id="rId4" Type="http://schemas.openxmlformats.org/officeDocument/2006/relationships/image" Target="../media/image19.png"/><Relationship Id="rId9" Type="http://schemas.openxmlformats.org/officeDocument/2006/relationships/image" Target="../media/image1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13" Type="http://schemas.openxmlformats.org/officeDocument/2006/relationships/image" Target="../media/image124.png"/><Relationship Id="rId3" Type="http://schemas.openxmlformats.org/officeDocument/2006/relationships/image" Target="../media/image118.png"/><Relationship Id="rId7" Type="http://schemas.openxmlformats.org/officeDocument/2006/relationships/image" Target="../media/image13.png"/><Relationship Id="rId12" Type="http://schemas.openxmlformats.org/officeDocument/2006/relationships/image" Target="../media/image123.png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11" Type="http://schemas.openxmlformats.org/officeDocument/2006/relationships/image" Target="../media/image122.png"/><Relationship Id="rId5" Type="http://schemas.openxmlformats.org/officeDocument/2006/relationships/image" Target="../media/image21.png"/><Relationship Id="rId15" Type="http://schemas.openxmlformats.org/officeDocument/2006/relationships/image" Target="../media/image126.png"/><Relationship Id="rId10" Type="http://schemas.openxmlformats.org/officeDocument/2006/relationships/image" Target="../media/image121.png"/><Relationship Id="rId4" Type="http://schemas.openxmlformats.org/officeDocument/2006/relationships/image" Target="../media/image22.png"/><Relationship Id="rId9" Type="http://schemas.openxmlformats.org/officeDocument/2006/relationships/image" Target="../media/image120.png"/><Relationship Id="rId14" Type="http://schemas.openxmlformats.org/officeDocument/2006/relationships/image" Target="../media/image12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1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13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130.png"/><Relationship Id="rId5" Type="http://schemas.openxmlformats.org/officeDocument/2006/relationships/image" Target="../media/image20.png"/><Relationship Id="rId10" Type="http://schemas.openxmlformats.org/officeDocument/2006/relationships/image" Target="../media/image129.png"/><Relationship Id="rId4" Type="http://schemas.openxmlformats.org/officeDocument/2006/relationships/image" Target="../media/image19.png"/><Relationship Id="rId9" Type="http://schemas.openxmlformats.org/officeDocument/2006/relationships/image" Target="../media/image128.png"/><Relationship Id="rId14" Type="http://schemas.openxmlformats.org/officeDocument/2006/relationships/image" Target="../media/image13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40.png"/><Relationship Id="rId3" Type="http://schemas.openxmlformats.org/officeDocument/2006/relationships/image" Target="../media/image133.png"/><Relationship Id="rId7" Type="http://schemas.openxmlformats.org/officeDocument/2006/relationships/image" Target="../media/image22.png"/><Relationship Id="rId12" Type="http://schemas.openxmlformats.org/officeDocument/2006/relationships/image" Target="../media/image13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138.png"/><Relationship Id="rId5" Type="http://schemas.openxmlformats.org/officeDocument/2006/relationships/image" Target="../media/image135.png"/><Relationship Id="rId10" Type="http://schemas.openxmlformats.org/officeDocument/2006/relationships/image" Target="../media/image137.png"/><Relationship Id="rId4" Type="http://schemas.openxmlformats.org/officeDocument/2006/relationships/image" Target="../media/image134.png"/><Relationship Id="rId9" Type="http://schemas.openxmlformats.org/officeDocument/2006/relationships/image" Target="../media/image13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45.png"/><Relationship Id="rId18" Type="http://schemas.openxmlformats.org/officeDocument/2006/relationships/image" Target="../media/image117.png"/><Relationship Id="rId3" Type="http://schemas.openxmlformats.org/officeDocument/2006/relationships/image" Target="../media/image141.png"/><Relationship Id="rId21" Type="http://schemas.openxmlformats.org/officeDocument/2006/relationships/image" Target="../media/image152.png"/><Relationship Id="rId7" Type="http://schemas.openxmlformats.org/officeDocument/2006/relationships/image" Target="../media/image22.png"/><Relationship Id="rId12" Type="http://schemas.openxmlformats.org/officeDocument/2006/relationships/image" Target="../media/image144.png"/><Relationship Id="rId17" Type="http://schemas.openxmlformats.org/officeDocument/2006/relationships/image" Target="../media/image149.png"/><Relationship Id="rId25" Type="http://schemas.openxmlformats.org/officeDocument/2006/relationships/image" Target="../media/image156.png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148.png"/><Relationship Id="rId20" Type="http://schemas.openxmlformats.org/officeDocument/2006/relationships/image" Target="../media/image1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6.png"/><Relationship Id="rId11" Type="http://schemas.openxmlformats.org/officeDocument/2006/relationships/image" Target="../media/image143.png"/><Relationship Id="rId24" Type="http://schemas.openxmlformats.org/officeDocument/2006/relationships/image" Target="../media/image155.png"/><Relationship Id="rId5" Type="http://schemas.openxmlformats.org/officeDocument/2006/relationships/image" Target="../media/image20.png"/><Relationship Id="rId15" Type="http://schemas.openxmlformats.org/officeDocument/2006/relationships/image" Target="../media/image147.png"/><Relationship Id="rId23" Type="http://schemas.openxmlformats.org/officeDocument/2006/relationships/image" Target="../media/image154.png"/><Relationship Id="rId10" Type="http://schemas.openxmlformats.org/officeDocument/2006/relationships/image" Target="../media/image142.png"/><Relationship Id="rId19" Type="http://schemas.openxmlformats.org/officeDocument/2006/relationships/image" Target="../media/image150.png"/><Relationship Id="rId4" Type="http://schemas.openxmlformats.org/officeDocument/2006/relationships/image" Target="../media/image18.png"/><Relationship Id="rId9" Type="http://schemas.openxmlformats.org/officeDocument/2006/relationships/image" Target="../media/image119.png"/><Relationship Id="rId14" Type="http://schemas.openxmlformats.org/officeDocument/2006/relationships/image" Target="../media/image146.png"/><Relationship Id="rId22" Type="http://schemas.openxmlformats.org/officeDocument/2006/relationships/image" Target="../media/image15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13" Type="http://schemas.openxmlformats.org/officeDocument/2006/relationships/image" Target="../media/image165.png"/><Relationship Id="rId3" Type="http://schemas.openxmlformats.org/officeDocument/2006/relationships/image" Target="../media/image157.png"/><Relationship Id="rId7" Type="http://schemas.openxmlformats.org/officeDocument/2006/relationships/image" Target="../media/image159.png"/><Relationship Id="rId12" Type="http://schemas.openxmlformats.org/officeDocument/2006/relationships/image" Target="../media/image16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8.png"/><Relationship Id="rId11" Type="http://schemas.openxmlformats.org/officeDocument/2006/relationships/image" Target="../media/image163.png"/><Relationship Id="rId5" Type="http://schemas.openxmlformats.org/officeDocument/2006/relationships/image" Target="../media/image13.png"/><Relationship Id="rId10" Type="http://schemas.openxmlformats.org/officeDocument/2006/relationships/image" Target="../media/image162.png"/><Relationship Id="rId4" Type="http://schemas.openxmlformats.org/officeDocument/2006/relationships/image" Target="../media/image1.png"/><Relationship Id="rId9" Type="http://schemas.openxmlformats.org/officeDocument/2006/relationships/image" Target="../media/image161.png"/><Relationship Id="rId14" Type="http://schemas.openxmlformats.org/officeDocument/2006/relationships/image" Target="../media/image16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175.png"/><Relationship Id="rId3" Type="http://schemas.openxmlformats.org/officeDocument/2006/relationships/image" Target="../media/image167.png"/><Relationship Id="rId7" Type="http://schemas.openxmlformats.org/officeDocument/2006/relationships/image" Target="../media/image169.png"/><Relationship Id="rId12" Type="http://schemas.openxmlformats.org/officeDocument/2006/relationships/image" Target="../media/image17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8.png"/><Relationship Id="rId11" Type="http://schemas.openxmlformats.org/officeDocument/2006/relationships/image" Target="../media/image173.png"/><Relationship Id="rId5" Type="http://schemas.openxmlformats.org/officeDocument/2006/relationships/image" Target="../media/image13.png"/><Relationship Id="rId15" Type="http://schemas.openxmlformats.org/officeDocument/2006/relationships/image" Target="../media/image166.png"/><Relationship Id="rId10" Type="http://schemas.openxmlformats.org/officeDocument/2006/relationships/image" Target="../media/image172.png"/><Relationship Id="rId4" Type="http://schemas.openxmlformats.org/officeDocument/2006/relationships/image" Target="../media/image14.png"/><Relationship Id="rId9" Type="http://schemas.openxmlformats.org/officeDocument/2006/relationships/image" Target="../media/image171.png"/><Relationship Id="rId14" Type="http://schemas.openxmlformats.org/officeDocument/2006/relationships/image" Target="../media/image17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7.png"/><Relationship Id="rId7" Type="http://schemas.openxmlformats.org/officeDocument/2006/relationships/image" Target="../media/image16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6.png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2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30.png"/><Relationship Id="rId5" Type="http://schemas.openxmlformats.org/officeDocument/2006/relationships/image" Target="../media/image20.png"/><Relationship Id="rId10" Type="http://schemas.openxmlformats.org/officeDocument/2006/relationships/image" Target="../media/image29.png"/><Relationship Id="rId4" Type="http://schemas.openxmlformats.org/officeDocument/2006/relationships/image" Target="../media/image19.png"/><Relationship Id="rId9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37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35.png"/><Relationship Id="rId5" Type="http://schemas.openxmlformats.org/officeDocument/2006/relationships/image" Target="../media/image20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19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4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43.png"/><Relationship Id="rId17" Type="http://schemas.openxmlformats.org/officeDocument/2006/relationships/image" Target="../media/image48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42.png"/><Relationship Id="rId5" Type="http://schemas.openxmlformats.org/officeDocument/2006/relationships/image" Target="../media/image20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19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5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51.png"/><Relationship Id="rId5" Type="http://schemas.openxmlformats.org/officeDocument/2006/relationships/image" Target="../media/image20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19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60.png"/><Relationship Id="rId18" Type="http://schemas.openxmlformats.org/officeDocument/2006/relationships/image" Target="../media/image6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59.png"/><Relationship Id="rId17" Type="http://schemas.openxmlformats.org/officeDocument/2006/relationships/image" Target="../media/image63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2.png"/><Relationship Id="rId20" Type="http://schemas.openxmlformats.org/officeDocument/2006/relationships/image" Target="../media/image6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58.png"/><Relationship Id="rId5" Type="http://schemas.openxmlformats.org/officeDocument/2006/relationships/image" Target="../media/image20.png"/><Relationship Id="rId15" Type="http://schemas.openxmlformats.org/officeDocument/2006/relationships/image" Target="../media/image49.png"/><Relationship Id="rId10" Type="http://schemas.openxmlformats.org/officeDocument/2006/relationships/image" Target="../media/image57.png"/><Relationship Id="rId19" Type="http://schemas.openxmlformats.org/officeDocument/2006/relationships/image" Target="../media/image65.png"/><Relationship Id="rId4" Type="http://schemas.openxmlformats.org/officeDocument/2006/relationships/image" Target="../media/image19.png"/><Relationship Id="rId9" Type="http://schemas.openxmlformats.org/officeDocument/2006/relationships/image" Target="../media/image56.png"/><Relationship Id="rId14" Type="http://schemas.openxmlformats.org/officeDocument/2006/relationships/image" Target="../media/image6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43.png"/><Relationship Id="rId3" Type="http://schemas.openxmlformats.org/officeDocument/2006/relationships/image" Target="../media/image18.png"/><Relationship Id="rId7" Type="http://schemas.openxmlformats.org/officeDocument/2006/relationships/image" Target="../media/image67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69.png"/><Relationship Id="rId5" Type="http://schemas.openxmlformats.org/officeDocument/2006/relationships/image" Target="../media/image20.png"/><Relationship Id="rId10" Type="http://schemas.openxmlformats.org/officeDocument/2006/relationships/image" Target="../media/image54.png"/><Relationship Id="rId4" Type="http://schemas.openxmlformats.org/officeDocument/2006/relationships/image" Target="../media/image19.png"/><Relationship Id="rId9" Type="http://schemas.openxmlformats.org/officeDocument/2006/relationships/image" Target="../media/image68.png"/><Relationship Id="rId14" Type="http://schemas.openxmlformats.org/officeDocument/2006/relationships/image" Target="../media/image4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74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7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72.png"/><Relationship Id="rId5" Type="http://schemas.openxmlformats.org/officeDocument/2006/relationships/image" Target="../media/image20.png"/><Relationship Id="rId10" Type="http://schemas.openxmlformats.org/officeDocument/2006/relationships/image" Target="../media/image71.png"/><Relationship Id="rId4" Type="http://schemas.openxmlformats.org/officeDocument/2006/relationships/image" Target="../media/image19.png"/><Relationship Id="rId9" Type="http://schemas.openxmlformats.org/officeDocument/2006/relationships/image" Target="../media/image70.png"/><Relationship Id="rId14" Type="http://schemas.openxmlformats.org/officeDocument/2006/relationships/image" Target="../media/image7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14400" y="5982005"/>
            <a:ext cx="571500" cy="5715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>
            <a:alphaModFix amt="50000"/>
          </a:blip>
          <a:srcRect l="-44" r="-44"/>
          <a:stretch/>
        </p:blipFill>
        <p:spPr>
          <a:xfrm>
            <a:off x="8287375" y="4420380"/>
            <a:ext cx="514807" cy="4572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66" r="-266"/>
          <a:stretch/>
        </p:blipFill>
        <p:spPr>
          <a:xfrm>
            <a:off x="2438705" y="1028700"/>
            <a:ext cx="323698" cy="286207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463040" y="2057400"/>
            <a:ext cx="286207" cy="286207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l="-266" r="-266"/>
          <a:stretch/>
        </p:blipFill>
        <p:spPr>
          <a:xfrm>
            <a:off x="2194560" y="4457700"/>
            <a:ext cx="323698" cy="286207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58707" y="5143500"/>
            <a:ext cx="286207" cy="286207"/>
          </a:xfrm>
          <a:prstGeom prst="rect">
            <a:avLst/>
          </a:prstGeom>
        </p:spPr>
      </p:pic>
      <p:pic>
        <p:nvPicPr>
          <p:cNvPr id="10" name="Image 6" descr="preencoded.png"/>
          <p:cNvPicPr>
            <a:picLocks noChangeAspect="1"/>
          </p:cNvPicPr>
          <p:nvPr/>
        </p:nvPicPr>
        <p:blipFill>
          <a:blip r:embed="rId9"/>
          <a:srcRect l="-607" r="-607"/>
          <a:stretch/>
        </p:blipFill>
        <p:spPr>
          <a:xfrm>
            <a:off x="7586944" y="5449080"/>
            <a:ext cx="362102" cy="286207"/>
          </a:xfrm>
          <a:prstGeom prst="rect">
            <a:avLst/>
          </a:prstGeom>
        </p:spPr>
      </p:pic>
      <p:pic>
        <p:nvPicPr>
          <p:cNvPr id="11" name="Image 7" descr="preencoded.png"/>
          <p:cNvPicPr>
            <a:picLocks noChangeAspect="1"/>
          </p:cNvPicPr>
          <p:nvPr/>
        </p:nvPicPr>
        <p:blipFill>
          <a:blip r:embed="rId10"/>
          <a:srcRect t="-16600" b="-16600"/>
          <a:stretch/>
        </p:blipFill>
        <p:spPr>
          <a:xfrm>
            <a:off x="10448849" y="6096305"/>
            <a:ext cx="228600" cy="304495"/>
          </a:xfrm>
          <a:prstGeom prst="rect">
            <a:avLst/>
          </a:prstGeom>
        </p:spPr>
      </p:pic>
      <p:pic>
        <p:nvPicPr>
          <p:cNvPr id="12" name="Image 8" descr="preencoded.png"/>
          <p:cNvPicPr>
            <a:picLocks noChangeAspect="1"/>
          </p:cNvPicPr>
          <p:nvPr/>
        </p:nvPicPr>
        <p:blipFill>
          <a:blip r:embed="rId11"/>
          <a:srcRect t="-16493" b="-16493"/>
          <a:stretch/>
        </p:blipFill>
        <p:spPr>
          <a:xfrm>
            <a:off x="10753344" y="6096305"/>
            <a:ext cx="286207" cy="304495"/>
          </a:xfrm>
          <a:prstGeom prst="rect">
            <a:avLst/>
          </a:prstGeom>
        </p:spPr>
      </p:pic>
      <p:pic>
        <p:nvPicPr>
          <p:cNvPr id="13" name="Image 9" descr="preencoded.png"/>
          <p:cNvPicPr>
            <a:picLocks noChangeAspect="1"/>
          </p:cNvPicPr>
          <p:nvPr/>
        </p:nvPicPr>
        <p:blipFill>
          <a:blip r:embed="rId12"/>
          <a:srcRect t="-16600" b="-16600"/>
          <a:stretch/>
        </p:blipFill>
        <p:spPr>
          <a:xfrm>
            <a:off x="11115446" y="6096305"/>
            <a:ext cx="228600" cy="304495"/>
          </a:xfrm>
          <a:prstGeom prst="rect">
            <a:avLst/>
          </a:prstGeom>
        </p:spPr>
      </p:pic>
      <p:pic>
        <p:nvPicPr>
          <p:cNvPr id="14" name="Image 10" descr="preencoded.png"/>
          <p:cNvPicPr>
            <a:picLocks noChangeAspect="1"/>
          </p:cNvPicPr>
          <p:nvPr/>
        </p:nvPicPr>
        <p:blipFill>
          <a:blip r:embed="rId13"/>
          <a:srcRect t="-16423" b="-16423"/>
          <a:stretch/>
        </p:blipFill>
        <p:spPr>
          <a:xfrm>
            <a:off x="11420856" y="6096305"/>
            <a:ext cx="171907" cy="304495"/>
          </a:xfrm>
          <a:prstGeom prst="rect">
            <a:avLst/>
          </a:prstGeom>
        </p:spPr>
      </p:pic>
      <p:pic>
        <p:nvPicPr>
          <p:cNvPr id="15" name="Image 11" descr="preencoded.png"/>
          <p:cNvPicPr>
            <a:picLocks noChangeAspect="1"/>
          </p:cNvPicPr>
          <p:nvPr/>
        </p:nvPicPr>
        <p:blipFill>
          <a:blip r:embed="rId14"/>
          <a:srcRect t="-16707" b="-16707"/>
          <a:stretch/>
        </p:blipFill>
        <p:spPr>
          <a:xfrm>
            <a:off x="11667744" y="6096305"/>
            <a:ext cx="142646" cy="304495"/>
          </a:xfrm>
          <a:prstGeom prst="rect">
            <a:avLst/>
          </a:prstGeom>
        </p:spPr>
      </p:pic>
      <p:pic>
        <p:nvPicPr>
          <p:cNvPr id="16" name="Image 12" descr="preencoded.png"/>
          <p:cNvPicPr>
            <a:picLocks noChangeAspect="1"/>
          </p:cNvPicPr>
          <p:nvPr/>
        </p:nvPicPr>
        <p:blipFill>
          <a:blip r:embed="rId15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17" name="Image 13" descr="preencoded.png"/>
          <p:cNvPicPr>
            <a:picLocks noChangeAspect="1"/>
          </p:cNvPicPr>
          <p:nvPr/>
        </p:nvPicPr>
        <p:blipFill>
          <a:blip r:embed="rId16"/>
          <a:srcRect l="-469" r="-469"/>
          <a:stretch/>
        </p:blipFill>
        <p:spPr>
          <a:xfrm>
            <a:off x="1371600" y="476402"/>
            <a:ext cx="504749" cy="571500"/>
          </a:xfrm>
          <a:prstGeom prst="rect">
            <a:avLst/>
          </a:prstGeom>
        </p:spPr>
      </p:pic>
      <p:pic>
        <p:nvPicPr>
          <p:cNvPr id="18" name="Image 14" descr="preencoded.png"/>
          <p:cNvPicPr>
            <a:picLocks noChangeAspect="1"/>
          </p:cNvPicPr>
          <p:nvPr/>
        </p:nvPicPr>
        <p:blipFill>
          <a:blip r:embed="rId17"/>
          <a:srcRect t="-4786" b="-4786"/>
          <a:stretch/>
        </p:blipFill>
        <p:spPr>
          <a:xfrm>
            <a:off x="1990649" y="571500"/>
            <a:ext cx="304495" cy="381305"/>
          </a:xfrm>
          <a:prstGeom prst="rect">
            <a:avLst/>
          </a:prstGeom>
        </p:spPr>
      </p:pic>
      <p:pic>
        <p:nvPicPr>
          <p:cNvPr id="19" name="Image 15" descr="preencoded.png"/>
          <p:cNvPicPr>
            <a:picLocks noChangeAspect="1"/>
          </p:cNvPicPr>
          <p:nvPr/>
        </p:nvPicPr>
        <p:blipFill>
          <a:blip r:embed="rId18"/>
          <a:srcRect t="-16" b="-16"/>
          <a:stretch/>
        </p:blipFill>
        <p:spPr>
          <a:xfrm>
            <a:off x="2409444" y="476402"/>
            <a:ext cx="714146" cy="571500"/>
          </a:xfrm>
          <a:prstGeom prst="rect">
            <a:avLst/>
          </a:prstGeom>
        </p:spPr>
      </p:pic>
      <p:sp>
        <p:nvSpPr>
          <p:cNvPr id="20" name="Text 2"/>
          <p:cNvSpPr txBox="1"/>
          <p:nvPr/>
        </p:nvSpPr>
        <p:spPr>
          <a:xfrm>
            <a:off x="1371600" y="1086307"/>
            <a:ext cx="7105802" cy="7434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075E5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SehatKu AI Assistant</a:t>
            </a:r>
            <a:endParaRPr lang="en-US" sz="4800" dirty="0"/>
          </a:p>
        </p:txBody>
      </p:sp>
      <p:sp>
        <p:nvSpPr>
          <p:cNvPr id="21" name="Text 3"/>
          <p:cNvSpPr txBox="1"/>
          <p:nvPr/>
        </p:nvSpPr>
        <p:spPr>
          <a:xfrm>
            <a:off x="1371600" y="1927555"/>
            <a:ext cx="573420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WhatsApp-Based AI Health Consultation</a:t>
            </a:r>
            <a:endParaRPr lang="en-US" sz="2100" dirty="0"/>
          </a:p>
        </p:txBody>
      </p:sp>
      <p:sp>
        <p:nvSpPr>
          <p:cNvPr id="22" name="Text 4"/>
          <p:cNvSpPr txBox="1"/>
          <p:nvPr/>
        </p:nvSpPr>
        <p:spPr>
          <a:xfrm>
            <a:off x="1371600" y="2350922"/>
            <a:ext cx="287670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Priority Diseases</a:t>
            </a:r>
            <a:endParaRPr lang="en-US" sz="2100" dirty="0"/>
          </a:p>
        </p:txBody>
      </p:sp>
      <p:sp>
        <p:nvSpPr>
          <p:cNvPr id="23" name="Text 5"/>
          <p:cNvSpPr txBox="1"/>
          <p:nvPr/>
        </p:nvSpPr>
        <p:spPr>
          <a:xfrm>
            <a:off x="1371600" y="2916936"/>
            <a:ext cx="4491533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 Healthcare AI Hackathon 2025</a:t>
            </a:r>
            <a:endParaRPr lang="en-US" sz="1600" dirty="0"/>
          </a:p>
        </p:txBody>
      </p:sp>
      <p:sp>
        <p:nvSpPr>
          <p:cNvPr id="24" name="Text 6"/>
          <p:cNvSpPr txBox="1"/>
          <p:nvPr/>
        </p:nvSpPr>
        <p:spPr>
          <a:xfrm>
            <a:off x="1371600" y="3326587"/>
            <a:ext cx="27148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Team: SehatKu AI Assistant</a:t>
            </a:r>
            <a:endParaRPr lang="en-US" sz="1500" dirty="0"/>
          </a:p>
        </p:txBody>
      </p:sp>
      <p:sp>
        <p:nvSpPr>
          <p:cNvPr id="25" name="Shape 7"/>
          <p:cNvSpPr/>
          <p:nvPr/>
        </p:nvSpPr>
        <p:spPr>
          <a:xfrm>
            <a:off x="5239679" y="3641311"/>
            <a:ext cx="3333902" cy="800100"/>
          </a:xfrm>
          <a:prstGeom prst="roundRect">
            <a:avLst>
              <a:gd name="adj" fmla="val 13605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Text 8"/>
          <p:cNvSpPr txBox="1"/>
          <p:nvPr/>
        </p:nvSpPr>
        <p:spPr>
          <a:xfrm>
            <a:off x="5392384" y="3755611"/>
            <a:ext cx="2786177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Saya sering sesak nafas dan dada sakit, apakah berbahaya?</a:t>
            </a:r>
            <a:endParaRPr lang="en-US" sz="1000" dirty="0"/>
          </a:p>
        </p:txBody>
      </p:sp>
      <p:sp>
        <p:nvSpPr>
          <p:cNvPr id="27" name="Text 9"/>
          <p:cNvSpPr txBox="1"/>
          <p:nvPr/>
        </p:nvSpPr>
        <p:spPr>
          <a:xfrm>
            <a:off x="8010311" y="4165262"/>
            <a:ext cx="5056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9:41 AM</a:t>
            </a:r>
            <a:endParaRPr lang="en-US" sz="900" dirty="0"/>
          </a:p>
        </p:txBody>
      </p:sp>
      <p:sp>
        <p:nvSpPr>
          <p:cNvPr id="28" name="Shape 10"/>
          <p:cNvSpPr/>
          <p:nvPr/>
        </p:nvSpPr>
        <p:spPr>
          <a:xfrm>
            <a:off x="5239679" y="4594116"/>
            <a:ext cx="3333902" cy="800100"/>
          </a:xfrm>
          <a:prstGeom prst="roundRect">
            <a:avLst>
              <a:gd name="adj" fmla="val 13605"/>
            </a:avLst>
          </a:prstGeom>
          <a:solidFill>
            <a:srgbClr val="25D36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Text 11"/>
          <p:cNvSpPr txBox="1"/>
          <p:nvPr/>
        </p:nvSpPr>
        <p:spPr>
          <a:xfrm>
            <a:off x="5392384" y="4708416"/>
            <a:ext cx="305318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Gejala Anda perlu perhatian segera. Mohon kunjungi Puskesmas terdekat dalam 24 jam.</a:t>
            </a:r>
            <a:endParaRPr lang="en-US" sz="1000" dirty="0"/>
          </a:p>
        </p:txBody>
      </p:sp>
      <p:pic>
        <p:nvPicPr>
          <p:cNvPr id="30" name="Image 16" descr="preencoded.png"/>
          <p:cNvPicPr>
            <a:picLocks noChangeAspect="1"/>
          </p:cNvPicPr>
          <p:nvPr/>
        </p:nvPicPr>
        <p:blipFill>
          <a:blip r:embed="rId19"/>
          <a:srcRect t="-180" b="-180"/>
          <a:stretch/>
        </p:blipFill>
        <p:spPr>
          <a:xfrm>
            <a:off x="5392384" y="5127211"/>
            <a:ext cx="190195" cy="152705"/>
          </a:xfrm>
          <a:prstGeom prst="rect">
            <a:avLst/>
          </a:prstGeom>
        </p:spPr>
      </p:pic>
      <p:sp>
        <p:nvSpPr>
          <p:cNvPr id="31" name="Text 12"/>
          <p:cNvSpPr txBox="1"/>
          <p:nvPr/>
        </p:nvSpPr>
        <p:spPr>
          <a:xfrm>
            <a:off x="7758851" y="5118067"/>
            <a:ext cx="7525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9:42 AM ✓✓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4" b="-44"/>
          <a:stretch/>
        </p:blipFill>
        <p:spPr>
          <a:xfrm>
            <a:off x="10715854" y="1028700"/>
            <a:ext cx="256946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38705" y="2057400"/>
            <a:ext cx="228600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133" r="-133"/>
          <a:stretch/>
        </p:blipFill>
        <p:spPr>
          <a:xfrm>
            <a:off x="1828800" y="4914900"/>
            <a:ext cx="171907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8248802" y="4114800"/>
            <a:ext cx="286207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9" name="Text 2"/>
          <p:cNvSpPr txBox="1"/>
          <p:nvPr/>
        </p:nvSpPr>
        <p:spPr>
          <a:xfrm>
            <a:off x="1371600" y="314554"/>
            <a:ext cx="5263286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Competitive Advantage</a:t>
            </a:r>
            <a:endParaRPr lang="en-US" sz="3100" dirty="0"/>
          </a:p>
        </p:txBody>
      </p:sp>
      <p:sp>
        <p:nvSpPr>
          <p:cNvPr id="10" name="Text 3"/>
          <p:cNvSpPr txBox="1"/>
          <p:nvPr/>
        </p:nvSpPr>
        <p:spPr>
          <a:xfrm>
            <a:off x="1371600" y="1040587"/>
            <a:ext cx="55248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Why SehatKu AI outperforms existing solutions</a:t>
            </a:r>
            <a:endParaRPr lang="en-US" sz="1800" dirty="0"/>
          </a:p>
        </p:txBody>
      </p:sp>
      <p:sp>
        <p:nvSpPr>
          <p:cNvPr id="11" name="Shape 4"/>
          <p:cNvSpPr/>
          <p:nvPr/>
        </p:nvSpPr>
        <p:spPr>
          <a:xfrm>
            <a:off x="1371600" y="1651406"/>
            <a:ext cx="2476195" cy="4800600"/>
          </a:xfrm>
          <a:prstGeom prst="roundRect">
            <a:avLst>
              <a:gd name="adj" fmla="val 170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5"/>
          <p:cNvSpPr/>
          <p:nvPr/>
        </p:nvSpPr>
        <p:spPr>
          <a:xfrm>
            <a:off x="1371600" y="1651406"/>
            <a:ext cx="2476195" cy="38405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rcRect t="-16524" b="-16524"/>
          <a:stretch/>
        </p:blipFill>
        <p:spPr>
          <a:xfrm>
            <a:off x="1524305" y="1842516"/>
            <a:ext cx="200254" cy="304495"/>
          </a:xfrm>
          <a:prstGeom prst="rect">
            <a:avLst/>
          </a:prstGeom>
        </p:spPr>
      </p:pic>
      <p:sp>
        <p:nvSpPr>
          <p:cNvPr id="14" name="Text 6"/>
          <p:cNvSpPr txBox="1"/>
          <p:nvPr/>
        </p:nvSpPr>
        <p:spPr>
          <a:xfrm>
            <a:off x="1800454" y="1860804"/>
            <a:ext cx="12006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</a:t>
            </a:r>
            <a:endParaRPr lang="en-US" sz="1500" dirty="0"/>
          </a:p>
        </p:txBody>
      </p:sp>
      <p:sp>
        <p:nvSpPr>
          <p:cNvPr id="15" name="Shape 7"/>
          <p:cNvSpPr/>
          <p:nvPr/>
        </p:nvSpPr>
        <p:spPr>
          <a:xfrm>
            <a:off x="1524305" y="22229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76095" y="2480767"/>
            <a:ext cx="171907" cy="171907"/>
          </a:xfrm>
          <a:prstGeom prst="rect">
            <a:avLst/>
          </a:prstGeom>
        </p:spPr>
      </p:pic>
      <p:sp>
        <p:nvSpPr>
          <p:cNvPr id="17" name="Shape 8"/>
          <p:cNvSpPr/>
          <p:nvPr/>
        </p:nvSpPr>
        <p:spPr>
          <a:xfrm>
            <a:off x="1524305" y="29855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9"/>
          <p:cNvSpPr/>
          <p:nvPr/>
        </p:nvSpPr>
        <p:spPr>
          <a:xfrm>
            <a:off x="1524305" y="3747211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9" name="Shape 10"/>
          <p:cNvSpPr/>
          <p:nvPr/>
        </p:nvSpPr>
        <p:spPr>
          <a:xfrm>
            <a:off x="1524305" y="45089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1"/>
          <p:cNvSpPr txBox="1"/>
          <p:nvPr/>
        </p:nvSpPr>
        <p:spPr>
          <a:xfrm>
            <a:off x="1923898" y="2337206"/>
            <a:ext cx="14959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Zero-barrier WhatsApp access</a:t>
            </a:r>
            <a:endParaRPr lang="en-US" sz="12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76095" y="3242462"/>
            <a:ext cx="171907" cy="171907"/>
          </a:xfrm>
          <a:prstGeom prst="rect">
            <a:avLst/>
          </a:prstGeom>
        </p:spPr>
      </p:pic>
      <p:sp>
        <p:nvSpPr>
          <p:cNvPr id="22" name="Text 12"/>
          <p:cNvSpPr txBox="1"/>
          <p:nvPr/>
        </p:nvSpPr>
        <p:spPr>
          <a:xfrm>
            <a:off x="1923898" y="3099816"/>
            <a:ext cx="17245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Indonesian protocols &amp; language</a:t>
            </a:r>
            <a:endParaRPr lang="en-US" sz="1200" dirty="0"/>
          </a:p>
        </p:txBody>
      </p:sp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76095" y="4004158"/>
            <a:ext cx="171907" cy="171907"/>
          </a:xfrm>
          <a:prstGeom prst="rect">
            <a:avLst/>
          </a:prstGeom>
        </p:spPr>
      </p:pic>
      <p:sp>
        <p:nvSpPr>
          <p:cNvPr id="24" name="Text 13"/>
          <p:cNvSpPr txBox="1"/>
          <p:nvPr/>
        </p:nvSpPr>
        <p:spPr>
          <a:xfrm>
            <a:off x="1923898" y="3861511"/>
            <a:ext cx="13716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24/7 round-the-clock guidance</a:t>
            </a:r>
            <a:endParaRPr lang="en-US" sz="1200" dirty="0"/>
          </a:p>
        </p:txBody>
      </p:sp>
      <p:pic>
        <p:nvPicPr>
          <p:cNvPr id="25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76095" y="4766767"/>
            <a:ext cx="171907" cy="171907"/>
          </a:xfrm>
          <a:prstGeom prst="rect">
            <a:avLst/>
          </a:prstGeom>
        </p:spPr>
      </p:pic>
      <p:sp>
        <p:nvSpPr>
          <p:cNvPr id="26" name="Shape 14"/>
          <p:cNvSpPr/>
          <p:nvPr/>
        </p:nvSpPr>
        <p:spPr>
          <a:xfrm>
            <a:off x="1524305" y="52715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7" name="Text 15"/>
          <p:cNvSpPr txBox="1"/>
          <p:nvPr/>
        </p:nvSpPr>
        <p:spPr>
          <a:xfrm>
            <a:off x="1923898" y="4623206"/>
            <a:ext cx="12390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expert validation</a:t>
            </a:r>
            <a:endParaRPr lang="en-US" sz="1200" dirty="0"/>
          </a:p>
        </p:txBody>
      </p:sp>
      <p:pic>
        <p:nvPicPr>
          <p:cNvPr id="28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76095" y="5528462"/>
            <a:ext cx="171907" cy="171907"/>
          </a:xfrm>
          <a:prstGeom prst="rect">
            <a:avLst/>
          </a:prstGeom>
        </p:spPr>
      </p:pic>
      <p:sp>
        <p:nvSpPr>
          <p:cNvPr id="29" name="Text 16"/>
          <p:cNvSpPr txBox="1"/>
          <p:nvPr/>
        </p:nvSpPr>
        <p:spPr>
          <a:xfrm>
            <a:off x="1923898" y="5385816"/>
            <a:ext cx="16770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situation detection</a:t>
            </a:r>
            <a:endParaRPr lang="en-US" sz="1200" dirty="0"/>
          </a:p>
        </p:txBody>
      </p:sp>
      <p:sp>
        <p:nvSpPr>
          <p:cNvPr id="30" name="Shape 17"/>
          <p:cNvSpPr/>
          <p:nvPr/>
        </p:nvSpPr>
        <p:spPr>
          <a:xfrm>
            <a:off x="4000500" y="1651406"/>
            <a:ext cx="2476195" cy="4800600"/>
          </a:xfrm>
          <a:prstGeom prst="roundRect">
            <a:avLst>
              <a:gd name="adj" fmla="val 170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18"/>
          <p:cNvSpPr/>
          <p:nvPr/>
        </p:nvSpPr>
        <p:spPr>
          <a:xfrm>
            <a:off x="4000500" y="1651406"/>
            <a:ext cx="2476195" cy="38405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32" name="Image 11" descr="preencoded.png"/>
          <p:cNvPicPr>
            <a:picLocks noChangeAspect="1"/>
          </p:cNvPicPr>
          <p:nvPr/>
        </p:nvPicPr>
        <p:blipFill>
          <a:blip r:embed="rId10"/>
          <a:srcRect t="-16123" b="-16123"/>
          <a:stretch/>
        </p:blipFill>
        <p:spPr>
          <a:xfrm>
            <a:off x="4153205" y="1842516"/>
            <a:ext cx="219456" cy="304495"/>
          </a:xfrm>
          <a:prstGeom prst="rect">
            <a:avLst/>
          </a:prstGeom>
        </p:spPr>
      </p:pic>
      <p:sp>
        <p:nvSpPr>
          <p:cNvPr id="33" name="Text 19"/>
          <p:cNvSpPr txBox="1"/>
          <p:nvPr/>
        </p:nvSpPr>
        <p:spPr>
          <a:xfrm>
            <a:off x="4448556" y="1860804"/>
            <a:ext cx="15627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Google Search</a:t>
            </a:r>
            <a:endParaRPr lang="en-US" sz="1500" dirty="0"/>
          </a:p>
        </p:txBody>
      </p:sp>
      <p:sp>
        <p:nvSpPr>
          <p:cNvPr id="34" name="Shape 20"/>
          <p:cNvSpPr/>
          <p:nvPr/>
        </p:nvSpPr>
        <p:spPr>
          <a:xfrm>
            <a:off x="4153205" y="2222906"/>
            <a:ext cx="2171700" cy="457200"/>
          </a:xfrm>
          <a:prstGeom prst="roundRect">
            <a:avLst>
              <a:gd name="adj" fmla="val 41667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35" name="Image 12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4304995" y="2366467"/>
            <a:ext cx="171907" cy="171907"/>
          </a:xfrm>
          <a:prstGeom prst="rect">
            <a:avLst/>
          </a:prstGeom>
        </p:spPr>
      </p:pic>
      <p:sp>
        <p:nvSpPr>
          <p:cNvPr id="36" name="Shape 21"/>
          <p:cNvSpPr/>
          <p:nvPr/>
        </p:nvSpPr>
        <p:spPr>
          <a:xfrm>
            <a:off x="4153205" y="27569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7" name="Shape 22"/>
          <p:cNvSpPr/>
          <p:nvPr/>
        </p:nvSpPr>
        <p:spPr>
          <a:xfrm>
            <a:off x="4153205" y="3518611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8" name="Shape 23"/>
          <p:cNvSpPr/>
          <p:nvPr/>
        </p:nvSpPr>
        <p:spPr>
          <a:xfrm>
            <a:off x="4153205" y="42803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9" name="Shape 24"/>
          <p:cNvSpPr/>
          <p:nvPr/>
        </p:nvSpPr>
        <p:spPr>
          <a:xfrm>
            <a:off x="4153205" y="50429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0" name="Text 25"/>
          <p:cNvSpPr txBox="1"/>
          <p:nvPr/>
        </p:nvSpPr>
        <p:spPr>
          <a:xfrm>
            <a:off x="4552798" y="2337206"/>
            <a:ext cx="1638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Generic information</a:t>
            </a:r>
            <a:endParaRPr lang="en-US" sz="1200" dirty="0"/>
          </a:p>
        </p:txBody>
      </p:sp>
      <p:pic>
        <p:nvPicPr>
          <p:cNvPr id="41" name="Image 13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4304995" y="3013862"/>
            <a:ext cx="171907" cy="171907"/>
          </a:xfrm>
          <a:prstGeom prst="rect">
            <a:avLst/>
          </a:prstGeom>
        </p:spPr>
      </p:pic>
      <p:sp>
        <p:nvSpPr>
          <p:cNvPr id="42" name="Text 26"/>
          <p:cNvSpPr txBox="1"/>
          <p:nvPr/>
        </p:nvSpPr>
        <p:spPr>
          <a:xfrm>
            <a:off x="4552798" y="2871216"/>
            <a:ext cx="12481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Not Indonesia-specific</a:t>
            </a:r>
            <a:endParaRPr lang="en-US" sz="1200" dirty="0"/>
          </a:p>
        </p:txBody>
      </p:sp>
      <p:pic>
        <p:nvPicPr>
          <p:cNvPr id="43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4304995" y="3775558"/>
            <a:ext cx="171907" cy="171907"/>
          </a:xfrm>
          <a:prstGeom prst="rect">
            <a:avLst/>
          </a:prstGeom>
        </p:spPr>
      </p:pic>
      <p:sp>
        <p:nvSpPr>
          <p:cNvPr id="44" name="Text 27"/>
          <p:cNvSpPr txBox="1"/>
          <p:nvPr/>
        </p:nvSpPr>
        <p:spPr>
          <a:xfrm>
            <a:off x="4552798" y="3632911"/>
            <a:ext cx="140086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Always available online</a:t>
            </a:r>
            <a:endParaRPr lang="en-US" sz="1200" dirty="0"/>
          </a:p>
        </p:txBody>
      </p:sp>
      <p:pic>
        <p:nvPicPr>
          <p:cNvPr id="45" name="Image 15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4304995" y="4538167"/>
            <a:ext cx="171907" cy="171907"/>
          </a:xfrm>
          <a:prstGeom prst="rect">
            <a:avLst/>
          </a:prstGeom>
        </p:spPr>
      </p:pic>
      <p:sp>
        <p:nvSpPr>
          <p:cNvPr id="46" name="Text 28"/>
          <p:cNvSpPr txBox="1"/>
          <p:nvPr/>
        </p:nvSpPr>
        <p:spPr>
          <a:xfrm>
            <a:off x="4552798" y="4394606"/>
            <a:ext cx="15435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Unverified medical info</a:t>
            </a:r>
            <a:endParaRPr lang="en-US" sz="1200" dirty="0"/>
          </a:p>
        </p:txBody>
      </p:sp>
      <p:pic>
        <p:nvPicPr>
          <p:cNvPr id="47" name="Image 1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4304995" y="5299862"/>
            <a:ext cx="171907" cy="171907"/>
          </a:xfrm>
          <a:prstGeom prst="rect">
            <a:avLst/>
          </a:prstGeom>
        </p:spPr>
      </p:pic>
      <p:sp>
        <p:nvSpPr>
          <p:cNvPr id="48" name="Text 29"/>
          <p:cNvSpPr txBox="1"/>
          <p:nvPr/>
        </p:nvSpPr>
        <p:spPr>
          <a:xfrm>
            <a:off x="4552798" y="5157216"/>
            <a:ext cx="12390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emergency guidance</a:t>
            </a:r>
            <a:endParaRPr lang="en-US" sz="1200" dirty="0"/>
          </a:p>
        </p:txBody>
      </p:sp>
      <p:sp>
        <p:nvSpPr>
          <p:cNvPr id="49" name="Shape 30"/>
          <p:cNvSpPr/>
          <p:nvPr/>
        </p:nvSpPr>
        <p:spPr>
          <a:xfrm>
            <a:off x="6629400" y="1651406"/>
            <a:ext cx="2476195" cy="4800600"/>
          </a:xfrm>
          <a:prstGeom prst="roundRect">
            <a:avLst>
              <a:gd name="adj" fmla="val 170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0" name="Shape 31"/>
          <p:cNvSpPr/>
          <p:nvPr/>
        </p:nvSpPr>
        <p:spPr>
          <a:xfrm>
            <a:off x="6629400" y="1651406"/>
            <a:ext cx="2476195" cy="38405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51" name="Image 17" descr="preencoded.png"/>
          <p:cNvPicPr>
            <a:picLocks noChangeAspect="1"/>
          </p:cNvPicPr>
          <p:nvPr/>
        </p:nvPicPr>
        <p:blipFill>
          <a:blip r:embed="rId12"/>
          <a:srcRect t="-16423" b="-16423"/>
          <a:stretch/>
        </p:blipFill>
        <p:spPr>
          <a:xfrm>
            <a:off x="6782105" y="1842516"/>
            <a:ext cx="171907" cy="304495"/>
          </a:xfrm>
          <a:prstGeom prst="rect">
            <a:avLst/>
          </a:prstGeom>
        </p:spPr>
      </p:pic>
      <p:sp>
        <p:nvSpPr>
          <p:cNvPr id="52" name="Text 32"/>
          <p:cNvSpPr txBox="1"/>
          <p:nvPr/>
        </p:nvSpPr>
        <p:spPr>
          <a:xfrm>
            <a:off x="7029907" y="1860804"/>
            <a:ext cx="20007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Telemedicine Apps</a:t>
            </a:r>
            <a:endParaRPr lang="en-US" sz="1500" dirty="0"/>
          </a:p>
        </p:txBody>
      </p:sp>
      <p:sp>
        <p:nvSpPr>
          <p:cNvPr id="53" name="Shape 33"/>
          <p:cNvSpPr/>
          <p:nvPr/>
        </p:nvSpPr>
        <p:spPr>
          <a:xfrm>
            <a:off x="6782105" y="22229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54" name="Image 1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933895" y="2480767"/>
            <a:ext cx="171907" cy="171907"/>
          </a:xfrm>
          <a:prstGeom prst="rect">
            <a:avLst/>
          </a:prstGeom>
        </p:spPr>
      </p:pic>
      <p:sp>
        <p:nvSpPr>
          <p:cNvPr id="55" name="Shape 34"/>
          <p:cNvSpPr/>
          <p:nvPr/>
        </p:nvSpPr>
        <p:spPr>
          <a:xfrm>
            <a:off x="6782105" y="29855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6" name="Shape 35"/>
          <p:cNvSpPr/>
          <p:nvPr/>
        </p:nvSpPr>
        <p:spPr>
          <a:xfrm>
            <a:off x="6782105" y="3747211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7" name="Shape 36"/>
          <p:cNvSpPr/>
          <p:nvPr/>
        </p:nvSpPr>
        <p:spPr>
          <a:xfrm>
            <a:off x="6782105" y="45089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8" name="Text 37"/>
          <p:cNvSpPr txBox="1"/>
          <p:nvPr/>
        </p:nvSpPr>
        <p:spPr>
          <a:xfrm>
            <a:off x="7181698" y="2337206"/>
            <a:ext cx="12289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App download required</a:t>
            </a:r>
            <a:endParaRPr lang="en-US" sz="1200" dirty="0"/>
          </a:p>
        </p:txBody>
      </p:sp>
      <p:pic>
        <p:nvPicPr>
          <p:cNvPr id="59" name="Image 1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933895" y="3242462"/>
            <a:ext cx="171907" cy="171907"/>
          </a:xfrm>
          <a:prstGeom prst="rect">
            <a:avLst/>
          </a:prstGeom>
        </p:spPr>
      </p:pic>
      <p:sp>
        <p:nvSpPr>
          <p:cNvPr id="60" name="Text 38"/>
          <p:cNvSpPr txBox="1"/>
          <p:nvPr/>
        </p:nvSpPr>
        <p:spPr>
          <a:xfrm>
            <a:off x="7181698" y="3099816"/>
            <a:ext cx="15718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Some local options available</a:t>
            </a:r>
            <a:endParaRPr lang="en-US" sz="1200" dirty="0"/>
          </a:p>
        </p:txBody>
      </p:sp>
      <p:pic>
        <p:nvPicPr>
          <p:cNvPr id="61" name="Image 20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933895" y="4004158"/>
            <a:ext cx="171907" cy="171907"/>
          </a:xfrm>
          <a:prstGeom prst="rect">
            <a:avLst/>
          </a:prstGeom>
        </p:spPr>
      </p:pic>
      <p:sp>
        <p:nvSpPr>
          <p:cNvPr id="62" name="Shape 39"/>
          <p:cNvSpPr/>
          <p:nvPr/>
        </p:nvSpPr>
        <p:spPr>
          <a:xfrm>
            <a:off x="6782105" y="5271516"/>
            <a:ext cx="2171700" cy="457200"/>
          </a:xfrm>
          <a:prstGeom prst="roundRect">
            <a:avLst>
              <a:gd name="adj" fmla="val 41667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3" name="Text 40"/>
          <p:cNvSpPr txBox="1"/>
          <p:nvPr/>
        </p:nvSpPr>
        <p:spPr>
          <a:xfrm>
            <a:off x="7181698" y="3861511"/>
            <a:ext cx="16770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Complex UI, learning curve</a:t>
            </a:r>
            <a:endParaRPr lang="en-US" sz="1200" dirty="0"/>
          </a:p>
        </p:txBody>
      </p:sp>
      <p:pic>
        <p:nvPicPr>
          <p:cNvPr id="64" name="Image 2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933895" y="4766767"/>
            <a:ext cx="171907" cy="171907"/>
          </a:xfrm>
          <a:prstGeom prst="rect">
            <a:avLst/>
          </a:prstGeom>
        </p:spPr>
      </p:pic>
      <p:sp>
        <p:nvSpPr>
          <p:cNvPr id="65" name="Text 41"/>
          <p:cNvSpPr txBox="1"/>
          <p:nvPr/>
        </p:nvSpPr>
        <p:spPr>
          <a:xfrm>
            <a:off x="7181698" y="4623206"/>
            <a:ext cx="15819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Professional doctor consults</a:t>
            </a:r>
            <a:endParaRPr lang="en-US" sz="1200" dirty="0"/>
          </a:p>
        </p:txBody>
      </p:sp>
      <p:pic>
        <p:nvPicPr>
          <p:cNvPr id="66" name="Image 22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933895" y="5414162"/>
            <a:ext cx="171907" cy="171907"/>
          </a:xfrm>
          <a:prstGeom prst="rect">
            <a:avLst/>
          </a:prstGeom>
        </p:spPr>
      </p:pic>
      <p:sp>
        <p:nvSpPr>
          <p:cNvPr id="67" name="Text 42"/>
          <p:cNvSpPr txBox="1"/>
          <p:nvPr/>
        </p:nvSpPr>
        <p:spPr>
          <a:xfrm>
            <a:off x="7181698" y="5385816"/>
            <a:ext cx="15526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Paid service, costly</a:t>
            </a:r>
            <a:endParaRPr lang="en-US" sz="1200" dirty="0"/>
          </a:p>
        </p:txBody>
      </p:sp>
      <p:sp>
        <p:nvSpPr>
          <p:cNvPr id="68" name="Shape 43"/>
          <p:cNvSpPr/>
          <p:nvPr/>
        </p:nvSpPr>
        <p:spPr>
          <a:xfrm>
            <a:off x="9258300" y="1651406"/>
            <a:ext cx="2476195" cy="4800600"/>
          </a:xfrm>
          <a:prstGeom prst="roundRect">
            <a:avLst>
              <a:gd name="adj" fmla="val 170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9" name="Shape 44"/>
          <p:cNvSpPr/>
          <p:nvPr/>
        </p:nvSpPr>
        <p:spPr>
          <a:xfrm>
            <a:off x="9258300" y="1651406"/>
            <a:ext cx="2476195" cy="38405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70" name="Image 23" descr="preencoded.png"/>
          <p:cNvPicPr>
            <a:picLocks noChangeAspect="1"/>
          </p:cNvPicPr>
          <p:nvPr/>
        </p:nvPicPr>
        <p:blipFill>
          <a:blip r:embed="rId13"/>
          <a:srcRect t="-16600" b="-16600"/>
          <a:stretch/>
        </p:blipFill>
        <p:spPr>
          <a:xfrm>
            <a:off x="9411005" y="1975104"/>
            <a:ext cx="228600" cy="304495"/>
          </a:xfrm>
          <a:prstGeom prst="rect">
            <a:avLst/>
          </a:prstGeom>
        </p:spPr>
      </p:pic>
      <p:sp>
        <p:nvSpPr>
          <p:cNvPr id="71" name="Text 45"/>
          <p:cNvSpPr txBox="1"/>
          <p:nvPr/>
        </p:nvSpPr>
        <p:spPr>
          <a:xfrm>
            <a:off x="9715500" y="1851660"/>
            <a:ext cx="12573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Puskesmas Hotlines</a:t>
            </a:r>
            <a:endParaRPr lang="en-US" sz="1500" dirty="0"/>
          </a:p>
        </p:txBody>
      </p:sp>
      <p:sp>
        <p:nvSpPr>
          <p:cNvPr id="72" name="Shape 46"/>
          <p:cNvSpPr/>
          <p:nvPr/>
        </p:nvSpPr>
        <p:spPr>
          <a:xfrm>
            <a:off x="9411005" y="2489911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pic>
        <p:nvPicPr>
          <p:cNvPr id="73" name="Image 2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562795" y="2746858"/>
            <a:ext cx="171907" cy="171907"/>
          </a:xfrm>
          <a:prstGeom prst="rect">
            <a:avLst/>
          </a:prstGeom>
        </p:spPr>
      </p:pic>
      <p:sp>
        <p:nvSpPr>
          <p:cNvPr id="74" name="Shape 47"/>
          <p:cNvSpPr/>
          <p:nvPr/>
        </p:nvSpPr>
        <p:spPr>
          <a:xfrm>
            <a:off x="9411005" y="32516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5" name="Shape 48"/>
          <p:cNvSpPr/>
          <p:nvPr/>
        </p:nvSpPr>
        <p:spPr>
          <a:xfrm>
            <a:off x="9411005" y="401421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6" name="Shape 49"/>
          <p:cNvSpPr/>
          <p:nvPr/>
        </p:nvSpPr>
        <p:spPr>
          <a:xfrm>
            <a:off x="9411005" y="4775911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7" name="Text 50"/>
          <p:cNvSpPr txBox="1"/>
          <p:nvPr/>
        </p:nvSpPr>
        <p:spPr>
          <a:xfrm>
            <a:off x="9810598" y="2604211"/>
            <a:ext cx="11530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Direct human contact</a:t>
            </a:r>
            <a:endParaRPr lang="en-US" sz="1200" dirty="0"/>
          </a:p>
        </p:txBody>
      </p:sp>
      <p:pic>
        <p:nvPicPr>
          <p:cNvPr id="78" name="Image 25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562795" y="3509467"/>
            <a:ext cx="171907" cy="171907"/>
          </a:xfrm>
          <a:prstGeom prst="rect">
            <a:avLst/>
          </a:prstGeom>
        </p:spPr>
      </p:pic>
      <p:sp>
        <p:nvSpPr>
          <p:cNvPr id="79" name="Text 51"/>
          <p:cNvSpPr txBox="1"/>
          <p:nvPr/>
        </p:nvSpPr>
        <p:spPr>
          <a:xfrm>
            <a:off x="9810598" y="3365906"/>
            <a:ext cx="128656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Limited 8-hour service window</a:t>
            </a:r>
            <a:endParaRPr lang="en-US" sz="1200" dirty="0"/>
          </a:p>
        </p:txBody>
      </p:sp>
      <p:pic>
        <p:nvPicPr>
          <p:cNvPr id="80" name="Image 2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562795" y="4271162"/>
            <a:ext cx="171907" cy="171907"/>
          </a:xfrm>
          <a:prstGeom prst="rect">
            <a:avLst/>
          </a:prstGeom>
        </p:spPr>
      </p:pic>
      <p:sp>
        <p:nvSpPr>
          <p:cNvPr id="81" name="Text 52"/>
          <p:cNvSpPr txBox="1"/>
          <p:nvPr/>
        </p:nvSpPr>
        <p:spPr>
          <a:xfrm>
            <a:off x="9810598" y="4128516"/>
            <a:ext cx="11338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Often busy or unavailable</a:t>
            </a:r>
            <a:endParaRPr lang="en-US" sz="1200" dirty="0"/>
          </a:p>
        </p:txBody>
      </p:sp>
      <p:pic>
        <p:nvPicPr>
          <p:cNvPr id="82" name="Image 27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562795" y="5032858"/>
            <a:ext cx="171907" cy="171907"/>
          </a:xfrm>
          <a:prstGeom prst="rect">
            <a:avLst/>
          </a:prstGeom>
        </p:spPr>
      </p:pic>
      <p:sp>
        <p:nvSpPr>
          <p:cNvPr id="83" name="Shape 53"/>
          <p:cNvSpPr/>
          <p:nvPr/>
        </p:nvSpPr>
        <p:spPr>
          <a:xfrm>
            <a:off x="9411005" y="5537606"/>
            <a:ext cx="2171700" cy="685800"/>
          </a:xfrm>
          <a:prstGeom prst="roundRect">
            <a:avLst>
              <a:gd name="adj" fmla="val 18519"/>
            </a:avLst>
          </a:prstGeom>
          <a:solidFill>
            <a:srgbClr val="F2F2F2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4" name="Text 54"/>
          <p:cNvSpPr txBox="1"/>
          <p:nvPr/>
        </p:nvSpPr>
        <p:spPr>
          <a:xfrm>
            <a:off x="9810598" y="4890211"/>
            <a:ext cx="16770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terminology barriers</a:t>
            </a:r>
            <a:endParaRPr lang="en-US" sz="1200" dirty="0"/>
          </a:p>
        </p:txBody>
      </p:sp>
      <p:pic>
        <p:nvPicPr>
          <p:cNvPr id="85" name="Image 2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562795" y="5795467"/>
            <a:ext cx="171907" cy="171907"/>
          </a:xfrm>
          <a:prstGeom prst="rect">
            <a:avLst/>
          </a:prstGeom>
        </p:spPr>
      </p:pic>
      <p:sp>
        <p:nvSpPr>
          <p:cNvPr id="86" name="Text 55"/>
          <p:cNvSpPr txBox="1"/>
          <p:nvPr/>
        </p:nvSpPr>
        <p:spPr>
          <a:xfrm>
            <a:off x="9810598" y="5651906"/>
            <a:ext cx="1067105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Limited rural coverage</a:t>
            </a:r>
            <a:endParaRPr lang="en-US" sz="1200" dirty="0"/>
          </a:p>
        </p:txBody>
      </p:sp>
      <p:sp>
        <p:nvSpPr>
          <p:cNvPr id="87" name="Shape 56"/>
          <p:cNvSpPr/>
          <p:nvPr/>
        </p:nvSpPr>
        <p:spPr>
          <a:xfrm>
            <a:off x="7944307" y="3747211"/>
            <a:ext cx="3333902" cy="1333195"/>
          </a:xfrm>
          <a:prstGeom prst="roundRect">
            <a:avLst>
              <a:gd name="adj" fmla="val 489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8" name="Text 57"/>
          <p:cNvSpPr txBox="1"/>
          <p:nvPr/>
        </p:nvSpPr>
        <p:spPr>
          <a:xfrm>
            <a:off x="8096098" y="3861511"/>
            <a:ext cx="3124505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combines the best features: WhatsApp familiarity, medical validation, 24/7 availability, and focus on Indonesia's 5 priority diseases.</a:t>
            </a:r>
            <a:endParaRPr lang="en-US" sz="1200" dirty="0"/>
          </a:p>
        </p:txBody>
      </p:sp>
      <p:sp>
        <p:nvSpPr>
          <p:cNvPr id="89" name="Text 58"/>
          <p:cNvSpPr txBox="1"/>
          <p:nvPr/>
        </p:nvSpPr>
        <p:spPr>
          <a:xfrm>
            <a:off x="10678363" y="4804258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11:45 AM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953098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953098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42416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34295" y="2084832"/>
            <a:ext cx="228600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517136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1828800" y="5330952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>
            <a:alphaModFix amt="5000"/>
          </a:blip>
          <a:srcRect l="-37671" r="-37671"/>
          <a:stretch/>
        </p:blipFill>
        <p:spPr>
          <a:xfrm>
            <a:off x="0" y="0"/>
            <a:ext cx="12191695" cy="6953098"/>
          </a:xfrm>
          <a:prstGeom prst="rect">
            <a:avLst/>
          </a:prstGeom>
        </p:spPr>
      </p:pic>
      <p:sp>
        <p:nvSpPr>
          <p:cNvPr id="9" name="Text 2"/>
          <p:cNvSpPr txBox="1"/>
          <p:nvPr/>
        </p:nvSpPr>
        <p:spPr>
          <a:xfrm>
            <a:off x="1371600" y="314554"/>
            <a:ext cx="4377233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&amp; Credentials</a:t>
            </a:r>
            <a:endParaRPr lang="en-US" sz="3100" dirty="0"/>
          </a:p>
        </p:txBody>
      </p:sp>
      <p:sp>
        <p:nvSpPr>
          <p:cNvPr id="10" name="Text 3"/>
          <p:cNvSpPr txBox="1"/>
          <p:nvPr/>
        </p:nvSpPr>
        <p:spPr>
          <a:xfrm>
            <a:off x="1371600" y="963778"/>
            <a:ext cx="78300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 team bringing medical knowledge &amp; AI technology together</a:t>
            </a:r>
            <a:endParaRPr lang="en-US" sz="1800" dirty="0"/>
          </a:p>
        </p:txBody>
      </p:sp>
      <p:sp>
        <p:nvSpPr>
          <p:cNvPr id="11" name="Shape 4"/>
          <p:cNvSpPr/>
          <p:nvPr/>
        </p:nvSpPr>
        <p:spPr>
          <a:xfrm>
            <a:off x="1371600" y="1499616"/>
            <a:ext cx="5067605" cy="1705356"/>
          </a:xfrm>
          <a:prstGeom prst="roundRect">
            <a:avLst>
              <a:gd name="adj" fmla="val 359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5"/>
          <p:cNvSpPr/>
          <p:nvPr/>
        </p:nvSpPr>
        <p:spPr>
          <a:xfrm>
            <a:off x="1371600" y="1499616"/>
            <a:ext cx="47549" cy="1705356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rcRect l="-90" r="-90"/>
          <a:stretch/>
        </p:blipFill>
        <p:spPr>
          <a:xfrm>
            <a:off x="1571854" y="1784909"/>
            <a:ext cx="381305" cy="304495"/>
          </a:xfrm>
          <a:prstGeom prst="rect">
            <a:avLst/>
          </a:prstGeom>
        </p:spPr>
      </p:pic>
      <p:sp>
        <p:nvSpPr>
          <p:cNvPr id="14" name="Text 6"/>
          <p:cNvSpPr txBox="1"/>
          <p:nvPr/>
        </p:nvSpPr>
        <p:spPr>
          <a:xfrm>
            <a:off x="2095805" y="1689811"/>
            <a:ext cx="7434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ADIM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7276795" y="1689811"/>
            <a:ext cx="11622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Mrs. AAA</a:t>
            </a:r>
            <a:endParaRPr lang="en-US" sz="1800" dirty="0"/>
          </a:p>
        </p:txBody>
      </p:sp>
      <p:sp>
        <p:nvSpPr>
          <p:cNvPr id="16" name="Text 8"/>
          <p:cNvSpPr txBox="1"/>
          <p:nvPr/>
        </p:nvSpPr>
        <p:spPr>
          <a:xfrm>
            <a:off x="2095805" y="1994306"/>
            <a:ext cx="1239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&amp; Tech Lead</a:t>
            </a:r>
            <a:endParaRPr lang="en-US" sz="120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2363724"/>
            <a:ext cx="133502" cy="133502"/>
          </a:xfrm>
          <a:prstGeom prst="rect">
            <a:avLst/>
          </a:prstGeom>
        </p:spPr>
      </p:pic>
      <p:sp>
        <p:nvSpPr>
          <p:cNvPr id="18" name="Text 9"/>
          <p:cNvSpPr txBox="1"/>
          <p:nvPr/>
        </p:nvSpPr>
        <p:spPr>
          <a:xfrm>
            <a:off x="7276795" y="1994306"/>
            <a:ext cx="26197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Expert &amp; Clinical Advisor</a:t>
            </a:r>
            <a:endParaRPr lang="en-US" sz="1200" dirty="0"/>
          </a:p>
        </p:txBody>
      </p:sp>
      <p:sp>
        <p:nvSpPr>
          <p:cNvPr id="19" name="Text 10"/>
          <p:cNvSpPr txBox="1"/>
          <p:nvPr/>
        </p:nvSpPr>
        <p:spPr>
          <a:xfrm>
            <a:off x="1781251" y="2337206"/>
            <a:ext cx="7763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Expertise: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2449678" y="2337206"/>
            <a:ext cx="1948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AI, Computer Vision, IoT, NLP</a:t>
            </a:r>
            <a:endParaRPr lang="en-US" sz="1000" dirty="0"/>
          </a:p>
        </p:txBody>
      </p:sp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2601468"/>
            <a:ext cx="133502" cy="133502"/>
          </a:xfrm>
          <a:prstGeom prst="rect">
            <a:avLst/>
          </a:prstGeom>
        </p:spPr>
      </p:pic>
      <p:sp>
        <p:nvSpPr>
          <p:cNvPr id="22" name="Shape 12"/>
          <p:cNvSpPr/>
          <p:nvPr/>
        </p:nvSpPr>
        <p:spPr>
          <a:xfrm>
            <a:off x="6667805" y="1499616"/>
            <a:ext cx="5067605" cy="1705356"/>
          </a:xfrm>
          <a:prstGeom prst="roundRect">
            <a:avLst>
              <a:gd name="adj" fmla="val 359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13"/>
          <p:cNvSpPr/>
          <p:nvPr/>
        </p:nvSpPr>
        <p:spPr>
          <a:xfrm>
            <a:off x="6667805" y="1499616"/>
            <a:ext cx="47549" cy="1705356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4" name="Text 14"/>
          <p:cNvSpPr txBox="1"/>
          <p:nvPr/>
        </p:nvSpPr>
        <p:spPr>
          <a:xfrm>
            <a:off x="1781251" y="2575865"/>
            <a:ext cx="433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Role:</a:t>
            </a:r>
            <a:endParaRPr lang="en-US" sz="1000" dirty="0"/>
          </a:p>
        </p:txBody>
      </p:sp>
      <p:sp>
        <p:nvSpPr>
          <p:cNvPr id="25" name="Text 15"/>
          <p:cNvSpPr txBox="1"/>
          <p:nvPr/>
        </p:nvSpPr>
        <p:spPr>
          <a:xfrm>
            <a:off x="2112264" y="2575865"/>
            <a:ext cx="32342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development, WhatsApp integration</a:t>
            </a:r>
            <a:endParaRPr lang="en-US" sz="1000" dirty="0"/>
          </a:p>
        </p:txBody>
      </p:sp>
      <p:pic>
        <p:nvPicPr>
          <p:cNvPr id="26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2840126"/>
            <a:ext cx="133502" cy="133502"/>
          </a:xfrm>
          <a:prstGeom prst="rect">
            <a:avLst/>
          </a:prstGeom>
        </p:spPr>
      </p:pic>
      <p:sp>
        <p:nvSpPr>
          <p:cNvPr id="27" name="Text 16"/>
          <p:cNvSpPr txBox="1"/>
          <p:nvPr/>
        </p:nvSpPr>
        <p:spPr>
          <a:xfrm>
            <a:off x="1781251" y="2813609"/>
            <a:ext cx="9006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Experience:</a:t>
            </a:r>
            <a:endParaRPr lang="en-US" sz="1000" dirty="0"/>
          </a:p>
        </p:txBody>
      </p:sp>
      <p:sp>
        <p:nvSpPr>
          <p:cNvPr id="28" name="Text 17"/>
          <p:cNvSpPr txBox="1"/>
          <p:nvPr/>
        </p:nvSpPr>
        <p:spPr>
          <a:xfrm>
            <a:off x="2574036" y="2813609"/>
            <a:ext cx="30147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AI apps, conversational systems</a:t>
            </a:r>
            <a:endParaRPr lang="en-US" sz="1000" dirty="0"/>
          </a:p>
        </p:txBody>
      </p:sp>
      <p:pic>
        <p:nvPicPr>
          <p:cNvPr id="29" name="Image 9" descr="preencoded.png"/>
          <p:cNvPicPr>
            <a:picLocks noChangeAspect="1"/>
          </p:cNvPicPr>
          <p:nvPr/>
        </p:nvPicPr>
        <p:blipFill>
          <a:blip r:embed="rId10"/>
          <a:srcRect l="-107" r="-107"/>
          <a:stretch/>
        </p:blipFill>
        <p:spPr>
          <a:xfrm>
            <a:off x="6867144" y="1784909"/>
            <a:ext cx="267005" cy="304495"/>
          </a:xfrm>
          <a:prstGeom prst="rect">
            <a:avLst/>
          </a:prstGeom>
        </p:spPr>
      </p:pic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867144" y="2363724"/>
            <a:ext cx="133502" cy="133502"/>
          </a:xfrm>
          <a:prstGeom prst="rect">
            <a:avLst/>
          </a:prstGeom>
        </p:spPr>
      </p:pic>
      <p:sp>
        <p:nvSpPr>
          <p:cNvPr id="31" name="Text 18"/>
          <p:cNvSpPr txBox="1"/>
          <p:nvPr/>
        </p:nvSpPr>
        <p:spPr>
          <a:xfrm>
            <a:off x="7077456" y="2337206"/>
            <a:ext cx="6912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Position:</a:t>
            </a:r>
            <a:endParaRPr lang="en-US" sz="1000" dirty="0"/>
          </a:p>
        </p:txBody>
      </p:sp>
      <p:sp>
        <p:nvSpPr>
          <p:cNvPr id="32" name="Text 19"/>
          <p:cNvSpPr txBox="1"/>
          <p:nvPr/>
        </p:nvSpPr>
        <p:spPr>
          <a:xfrm>
            <a:off x="7665415" y="2337206"/>
            <a:ext cx="33009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Licensed Nurse, 5+ years Puskesmas experience</a:t>
            </a:r>
            <a:endParaRPr lang="en-US" sz="1000" dirty="0"/>
          </a:p>
        </p:txBody>
      </p:sp>
      <p:pic>
        <p:nvPicPr>
          <p:cNvPr id="33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867144" y="2601468"/>
            <a:ext cx="133502" cy="133502"/>
          </a:xfrm>
          <a:prstGeom prst="rect">
            <a:avLst/>
          </a:prstGeom>
        </p:spPr>
      </p:pic>
      <p:sp>
        <p:nvSpPr>
          <p:cNvPr id="34" name="Text 20"/>
          <p:cNvSpPr txBox="1"/>
          <p:nvPr/>
        </p:nvSpPr>
        <p:spPr>
          <a:xfrm>
            <a:off x="7077456" y="2575865"/>
            <a:ext cx="9006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Experience:</a:t>
            </a:r>
            <a:endParaRPr lang="en-US" sz="1000" dirty="0"/>
          </a:p>
        </p:txBody>
      </p:sp>
      <p:sp>
        <p:nvSpPr>
          <p:cNvPr id="35" name="Text 21"/>
          <p:cNvSpPr txBox="1"/>
          <p:nvPr/>
        </p:nvSpPr>
        <p:spPr>
          <a:xfrm>
            <a:off x="7869326" y="2575865"/>
            <a:ext cx="32625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Direct patient care across all 5 priority diseases</a:t>
            </a:r>
            <a:endParaRPr lang="en-US" sz="1000" dirty="0"/>
          </a:p>
        </p:txBody>
      </p:sp>
      <p:pic>
        <p:nvPicPr>
          <p:cNvPr id="36" name="Image 12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867144" y="2840126"/>
            <a:ext cx="133502" cy="133502"/>
          </a:xfrm>
          <a:prstGeom prst="rect">
            <a:avLst/>
          </a:prstGeom>
        </p:spPr>
      </p:pic>
      <p:sp>
        <p:nvSpPr>
          <p:cNvPr id="37" name="Text 22"/>
          <p:cNvSpPr txBox="1"/>
          <p:nvPr/>
        </p:nvSpPr>
        <p:spPr>
          <a:xfrm>
            <a:off x="7077456" y="2813609"/>
            <a:ext cx="433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Role:</a:t>
            </a:r>
            <a:endParaRPr lang="en-US" sz="1000" dirty="0"/>
          </a:p>
        </p:txBody>
      </p:sp>
      <p:sp>
        <p:nvSpPr>
          <p:cNvPr id="38" name="Text 23"/>
          <p:cNvSpPr txBox="1"/>
          <p:nvPr/>
        </p:nvSpPr>
        <p:spPr>
          <a:xfrm>
            <a:off x="7408469" y="2813609"/>
            <a:ext cx="37673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content validation, clinical protocol integration</a:t>
            </a:r>
            <a:endParaRPr lang="en-US" sz="1000" dirty="0"/>
          </a:p>
        </p:txBody>
      </p:sp>
      <p:sp>
        <p:nvSpPr>
          <p:cNvPr id="39" name="Shape 24"/>
          <p:cNvSpPr/>
          <p:nvPr/>
        </p:nvSpPr>
        <p:spPr>
          <a:xfrm>
            <a:off x="1371600" y="3509467"/>
            <a:ext cx="10362895" cy="1466698"/>
          </a:xfrm>
          <a:prstGeom prst="roundRect">
            <a:avLst>
              <a:gd name="adj" fmla="val 4858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25"/>
          <p:cNvSpPr/>
          <p:nvPr/>
        </p:nvSpPr>
        <p:spPr>
          <a:xfrm>
            <a:off x="1371600" y="3509467"/>
            <a:ext cx="47549" cy="1466698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41" name="Image 13" descr="preencoded.png"/>
          <p:cNvPicPr>
            <a:picLocks noChangeAspect="1"/>
          </p:cNvPicPr>
          <p:nvPr/>
        </p:nvPicPr>
        <p:blipFill>
          <a:blip r:embed="rId11"/>
          <a:srcRect l="-90" r="-90"/>
          <a:stretch/>
        </p:blipFill>
        <p:spPr>
          <a:xfrm>
            <a:off x="1571854" y="3794760"/>
            <a:ext cx="381305" cy="304495"/>
          </a:xfrm>
          <a:prstGeom prst="rect">
            <a:avLst/>
          </a:prstGeom>
        </p:spPr>
      </p:pic>
      <p:sp>
        <p:nvSpPr>
          <p:cNvPr id="42" name="Text 26"/>
          <p:cNvSpPr txBox="1"/>
          <p:nvPr/>
        </p:nvSpPr>
        <p:spPr>
          <a:xfrm>
            <a:off x="2095805" y="3699662"/>
            <a:ext cx="21058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Mr. BBB &amp; Mr. DDD</a:t>
            </a:r>
            <a:endParaRPr lang="en-US" sz="1800" dirty="0"/>
          </a:p>
        </p:txBody>
      </p:sp>
      <p:sp>
        <p:nvSpPr>
          <p:cNvPr id="43" name="Text 27"/>
          <p:cNvSpPr txBox="1"/>
          <p:nvPr/>
        </p:nvSpPr>
        <p:spPr>
          <a:xfrm>
            <a:off x="2095805" y="4004158"/>
            <a:ext cx="23628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&amp; Operations Team</a:t>
            </a:r>
            <a:endParaRPr lang="en-US" sz="1200" dirty="0"/>
          </a:p>
        </p:txBody>
      </p:sp>
      <p:pic>
        <p:nvPicPr>
          <p:cNvPr id="44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4373575"/>
            <a:ext cx="133502" cy="133502"/>
          </a:xfrm>
          <a:prstGeom prst="rect">
            <a:avLst/>
          </a:prstGeom>
        </p:spPr>
      </p:pic>
      <p:sp>
        <p:nvSpPr>
          <p:cNvPr id="45" name="Text 28"/>
          <p:cNvSpPr txBox="1"/>
          <p:nvPr/>
        </p:nvSpPr>
        <p:spPr>
          <a:xfrm>
            <a:off x="1781251" y="4347058"/>
            <a:ext cx="433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Role:</a:t>
            </a:r>
            <a:endParaRPr lang="en-US" sz="1000" dirty="0"/>
          </a:p>
        </p:txBody>
      </p:sp>
      <p:sp>
        <p:nvSpPr>
          <p:cNvPr id="46" name="Text 29"/>
          <p:cNvSpPr txBox="1"/>
          <p:nvPr/>
        </p:nvSpPr>
        <p:spPr>
          <a:xfrm>
            <a:off x="2112264" y="4347058"/>
            <a:ext cx="29580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literature research, data collection</a:t>
            </a:r>
            <a:endParaRPr lang="en-US" sz="1000" dirty="0"/>
          </a:p>
        </p:txBody>
      </p:sp>
      <p:pic>
        <p:nvPicPr>
          <p:cNvPr id="47" name="Image 15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4611319"/>
            <a:ext cx="133502" cy="133502"/>
          </a:xfrm>
          <a:prstGeom prst="rect">
            <a:avLst/>
          </a:prstGeom>
        </p:spPr>
      </p:pic>
      <p:sp>
        <p:nvSpPr>
          <p:cNvPr id="48" name="Text 30"/>
          <p:cNvSpPr txBox="1"/>
          <p:nvPr/>
        </p:nvSpPr>
        <p:spPr>
          <a:xfrm>
            <a:off x="1781251" y="4585716"/>
            <a:ext cx="7863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Activities:</a:t>
            </a:r>
            <a:endParaRPr lang="en-US" sz="1000" dirty="0"/>
          </a:p>
        </p:txBody>
      </p:sp>
      <p:sp>
        <p:nvSpPr>
          <p:cNvPr id="49" name="Text 31"/>
          <p:cNvSpPr txBox="1"/>
          <p:nvPr/>
        </p:nvSpPr>
        <p:spPr>
          <a:xfrm>
            <a:off x="2464308" y="4585716"/>
            <a:ext cx="29864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Knowledge base development, user testing</a:t>
            </a:r>
            <a:endParaRPr lang="en-US" sz="1000" dirty="0"/>
          </a:p>
        </p:txBody>
      </p:sp>
      <p:pic>
        <p:nvPicPr>
          <p:cNvPr id="50" name="Image 1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53174" y="4373575"/>
            <a:ext cx="133502" cy="133502"/>
          </a:xfrm>
          <a:prstGeom prst="rect">
            <a:avLst/>
          </a:prstGeom>
        </p:spPr>
      </p:pic>
      <p:sp>
        <p:nvSpPr>
          <p:cNvPr id="51" name="Text 32"/>
          <p:cNvSpPr txBox="1"/>
          <p:nvPr/>
        </p:nvSpPr>
        <p:spPr>
          <a:xfrm>
            <a:off x="6862572" y="4347058"/>
            <a:ext cx="6912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Support:</a:t>
            </a:r>
            <a:endParaRPr lang="en-US" sz="1000" dirty="0"/>
          </a:p>
        </p:txBody>
      </p:sp>
      <p:sp>
        <p:nvSpPr>
          <p:cNvPr id="52" name="Text 33"/>
          <p:cNvSpPr txBox="1"/>
          <p:nvPr/>
        </p:nvSpPr>
        <p:spPr>
          <a:xfrm>
            <a:off x="7449617" y="4347058"/>
            <a:ext cx="28154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Content validation, conversation logging</a:t>
            </a:r>
            <a:endParaRPr lang="en-US" sz="1000" dirty="0"/>
          </a:p>
        </p:txBody>
      </p:sp>
      <p:pic>
        <p:nvPicPr>
          <p:cNvPr id="53" name="Image 1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53174" y="4611319"/>
            <a:ext cx="133502" cy="133502"/>
          </a:xfrm>
          <a:prstGeom prst="rect">
            <a:avLst/>
          </a:prstGeom>
        </p:spPr>
      </p:pic>
      <p:sp>
        <p:nvSpPr>
          <p:cNvPr id="54" name="Text 34"/>
          <p:cNvSpPr txBox="1"/>
          <p:nvPr/>
        </p:nvSpPr>
        <p:spPr>
          <a:xfrm>
            <a:off x="6862572" y="4585716"/>
            <a:ext cx="5477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Focus:</a:t>
            </a:r>
            <a:endParaRPr lang="en-US" sz="1000" dirty="0"/>
          </a:p>
        </p:txBody>
      </p:sp>
      <p:sp>
        <p:nvSpPr>
          <p:cNvPr id="55" name="Text 35"/>
          <p:cNvSpPr txBox="1"/>
          <p:nvPr/>
        </p:nvSpPr>
        <p:spPr>
          <a:xfrm>
            <a:off x="7303313" y="4585716"/>
            <a:ext cx="24341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TAM analysis, community outreach</a:t>
            </a:r>
            <a:endParaRPr lang="en-US" sz="1000" dirty="0"/>
          </a:p>
        </p:txBody>
      </p:sp>
      <p:sp>
        <p:nvSpPr>
          <p:cNvPr id="56" name="Text 36"/>
          <p:cNvSpPr txBox="1"/>
          <p:nvPr/>
        </p:nvSpPr>
        <p:spPr>
          <a:xfrm>
            <a:off x="1371600" y="5271516"/>
            <a:ext cx="26773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Why This Team Excels</a:t>
            </a:r>
            <a:endParaRPr lang="en-US" sz="1800" dirty="0"/>
          </a:p>
        </p:txBody>
      </p:sp>
      <p:sp>
        <p:nvSpPr>
          <p:cNvPr id="57" name="Shape 37"/>
          <p:cNvSpPr/>
          <p:nvPr/>
        </p:nvSpPr>
        <p:spPr>
          <a:xfrm>
            <a:off x="1371600" y="5653735"/>
            <a:ext cx="5105095" cy="418795"/>
          </a:xfrm>
          <a:prstGeom prst="roundRect">
            <a:avLst>
              <a:gd name="adj" fmla="val 49623"/>
            </a:avLst>
          </a:prstGeom>
          <a:solidFill>
            <a:srgbClr val="E2F7CB"/>
          </a:solidFill>
          <a:ln/>
        </p:spPr>
      </p:sp>
      <p:pic>
        <p:nvPicPr>
          <p:cNvPr id="58" name="Image 18" descr="preencoded.png"/>
          <p:cNvPicPr>
            <a:picLocks noChangeAspect="1"/>
          </p:cNvPicPr>
          <p:nvPr/>
        </p:nvPicPr>
        <p:blipFill>
          <a:blip r:embed="rId12"/>
          <a:srcRect t="-180" b="-180"/>
          <a:stretch/>
        </p:blipFill>
        <p:spPr>
          <a:xfrm>
            <a:off x="1514246" y="5787238"/>
            <a:ext cx="190195" cy="152705"/>
          </a:xfrm>
          <a:prstGeom prst="rect">
            <a:avLst/>
          </a:prstGeom>
        </p:spPr>
      </p:pic>
      <p:sp>
        <p:nvSpPr>
          <p:cNvPr id="59" name="Shape 38"/>
          <p:cNvSpPr/>
          <p:nvPr/>
        </p:nvSpPr>
        <p:spPr>
          <a:xfrm>
            <a:off x="6629400" y="5653735"/>
            <a:ext cx="5105095" cy="418795"/>
          </a:xfrm>
          <a:prstGeom prst="roundRect">
            <a:avLst>
              <a:gd name="adj" fmla="val 49623"/>
            </a:avLst>
          </a:prstGeom>
          <a:solidFill>
            <a:srgbClr val="E2F7CB"/>
          </a:solidFill>
          <a:ln/>
        </p:spPr>
      </p:sp>
      <p:sp>
        <p:nvSpPr>
          <p:cNvPr id="60" name="Shape 39"/>
          <p:cNvSpPr/>
          <p:nvPr/>
        </p:nvSpPr>
        <p:spPr>
          <a:xfrm>
            <a:off x="1371600" y="6302045"/>
            <a:ext cx="5105095" cy="418795"/>
          </a:xfrm>
          <a:prstGeom prst="roundRect">
            <a:avLst>
              <a:gd name="adj" fmla="val 49623"/>
            </a:avLst>
          </a:prstGeom>
          <a:solidFill>
            <a:srgbClr val="E2F7CB"/>
          </a:solidFill>
          <a:ln/>
        </p:spPr>
      </p:sp>
      <p:sp>
        <p:nvSpPr>
          <p:cNvPr id="61" name="Shape 40"/>
          <p:cNvSpPr/>
          <p:nvPr/>
        </p:nvSpPr>
        <p:spPr>
          <a:xfrm>
            <a:off x="6629400" y="6302045"/>
            <a:ext cx="5105095" cy="418795"/>
          </a:xfrm>
          <a:prstGeom prst="roundRect">
            <a:avLst>
              <a:gd name="adj" fmla="val 49623"/>
            </a:avLst>
          </a:prstGeom>
          <a:solidFill>
            <a:srgbClr val="E2F7CB"/>
          </a:solidFill>
          <a:ln/>
        </p:spPr>
      </p:sp>
      <p:sp>
        <p:nvSpPr>
          <p:cNvPr id="62" name="Text 41"/>
          <p:cNvSpPr txBox="1"/>
          <p:nvPr/>
        </p:nvSpPr>
        <p:spPr>
          <a:xfrm>
            <a:off x="1781251" y="5749747"/>
            <a:ext cx="18196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+ AI expertise</a:t>
            </a:r>
            <a:endParaRPr lang="en-US" sz="1200" dirty="0"/>
          </a:p>
        </p:txBody>
      </p:sp>
      <p:sp>
        <p:nvSpPr>
          <p:cNvPr id="63" name="Text 42"/>
          <p:cNvSpPr txBox="1"/>
          <p:nvPr/>
        </p:nvSpPr>
        <p:spPr>
          <a:xfrm>
            <a:off x="3485693" y="5749747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with real healthcare experience</a:t>
            </a:r>
            <a:endParaRPr lang="en-US" sz="1200" dirty="0"/>
          </a:p>
        </p:txBody>
      </p:sp>
      <p:pic>
        <p:nvPicPr>
          <p:cNvPr id="64" name="Image 19" descr="preencoded.png"/>
          <p:cNvPicPr>
            <a:picLocks noChangeAspect="1"/>
          </p:cNvPicPr>
          <p:nvPr/>
        </p:nvPicPr>
        <p:blipFill>
          <a:blip r:embed="rId13"/>
          <a:srcRect l="-33" r="-33"/>
          <a:stretch/>
        </p:blipFill>
        <p:spPr>
          <a:xfrm>
            <a:off x="6772046" y="5787238"/>
            <a:ext cx="171907" cy="152705"/>
          </a:xfrm>
          <a:prstGeom prst="rect">
            <a:avLst/>
          </a:prstGeom>
        </p:spPr>
      </p:pic>
      <p:sp>
        <p:nvSpPr>
          <p:cNvPr id="65" name="Text 43"/>
          <p:cNvSpPr txBox="1"/>
          <p:nvPr/>
        </p:nvSpPr>
        <p:spPr>
          <a:xfrm>
            <a:off x="7019849" y="5749747"/>
            <a:ext cx="16486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Frontline validation</a:t>
            </a:r>
            <a:endParaRPr lang="en-US" sz="1200" dirty="0"/>
          </a:p>
        </p:txBody>
      </p:sp>
      <p:sp>
        <p:nvSpPr>
          <p:cNvPr id="66" name="Text 44"/>
          <p:cNvSpPr txBox="1"/>
          <p:nvPr/>
        </p:nvSpPr>
        <p:spPr>
          <a:xfrm>
            <a:off x="1742846" y="6397142"/>
            <a:ext cx="18105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capabilities</a:t>
            </a:r>
            <a:endParaRPr lang="en-US" sz="1200" dirty="0"/>
          </a:p>
        </p:txBody>
      </p:sp>
      <p:sp>
        <p:nvSpPr>
          <p:cNvPr id="67" name="Text 45"/>
          <p:cNvSpPr txBox="1"/>
          <p:nvPr/>
        </p:nvSpPr>
        <p:spPr>
          <a:xfrm>
            <a:off x="8551469" y="5749747"/>
            <a:ext cx="28392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active healthcare professional</a:t>
            </a:r>
            <a:endParaRPr lang="en-US" sz="1200" dirty="0"/>
          </a:p>
        </p:txBody>
      </p:sp>
      <p:pic>
        <p:nvPicPr>
          <p:cNvPr id="68" name="Image 20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514246" y="6435547"/>
            <a:ext cx="152705" cy="152705"/>
          </a:xfrm>
          <a:prstGeom prst="rect">
            <a:avLst/>
          </a:prstGeom>
        </p:spPr>
      </p:pic>
      <p:sp>
        <p:nvSpPr>
          <p:cNvPr id="69" name="Text 46"/>
          <p:cNvSpPr txBox="1"/>
          <p:nvPr/>
        </p:nvSpPr>
        <p:spPr>
          <a:xfrm>
            <a:off x="3438144" y="6397142"/>
            <a:ext cx="22576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evidence-based content</a:t>
            </a:r>
            <a:endParaRPr lang="en-US" sz="1200" dirty="0"/>
          </a:p>
        </p:txBody>
      </p:sp>
      <p:pic>
        <p:nvPicPr>
          <p:cNvPr id="70" name="Image 21" descr="preencoded.png"/>
          <p:cNvPicPr>
            <a:picLocks noChangeAspect="1"/>
          </p:cNvPicPr>
          <p:nvPr/>
        </p:nvPicPr>
        <p:blipFill>
          <a:blip r:embed="rId15"/>
          <a:srcRect t="-180" b="-180"/>
          <a:stretch/>
        </p:blipFill>
        <p:spPr>
          <a:xfrm>
            <a:off x="6772046" y="6435547"/>
            <a:ext cx="190195" cy="152705"/>
          </a:xfrm>
          <a:prstGeom prst="rect">
            <a:avLst/>
          </a:prstGeom>
        </p:spPr>
      </p:pic>
      <p:sp>
        <p:nvSpPr>
          <p:cNvPr id="71" name="Text 47"/>
          <p:cNvSpPr txBox="1"/>
          <p:nvPr/>
        </p:nvSpPr>
        <p:spPr>
          <a:xfrm>
            <a:off x="7039051" y="6397142"/>
            <a:ext cx="15243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Community focus</a:t>
            </a:r>
            <a:endParaRPr lang="en-US" sz="1200" dirty="0"/>
          </a:p>
        </p:txBody>
      </p:sp>
      <p:sp>
        <p:nvSpPr>
          <p:cNvPr id="72" name="Text 48"/>
          <p:cNvSpPr txBox="1"/>
          <p:nvPr/>
        </p:nvSpPr>
        <p:spPr>
          <a:xfrm>
            <a:off x="8448142" y="6397142"/>
            <a:ext cx="26865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understanding local health needs</a:t>
            </a:r>
            <a:endParaRPr lang="en-US" sz="1200" dirty="0"/>
          </a:p>
        </p:txBody>
      </p:sp>
      <p:sp>
        <p:nvSpPr>
          <p:cNvPr id="73" name="Shape 49"/>
          <p:cNvSpPr/>
          <p:nvPr/>
        </p:nvSpPr>
        <p:spPr>
          <a:xfrm>
            <a:off x="7944307" y="4549140"/>
            <a:ext cx="3333902" cy="1333195"/>
          </a:xfrm>
          <a:prstGeom prst="roundRect">
            <a:avLst>
              <a:gd name="adj" fmla="val 489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4" name="Text 50"/>
          <p:cNvSpPr txBox="1"/>
          <p:nvPr/>
        </p:nvSpPr>
        <p:spPr>
          <a:xfrm>
            <a:off x="8096098" y="4663440"/>
            <a:ext cx="3096158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combined medical and AI expertise ensures accurate, accessible health information for all Indonesians through WhatsApp</a:t>
            </a:r>
            <a:endParaRPr lang="en-US" sz="1200" dirty="0"/>
          </a:p>
        </p:txBody>
      </p:sp>
      <p:sp>
        <p:nvSpPr>
          <p:cNvPr id="75" name="Text 51"/>
          <p:cNvSpPr txBox="1"/>
          <p:nvPr/>
        </p:nvSpPr>
        <p:spPr>
          <a:xfrm>
            <a:off x="10713110" y="5606186"/>
            <a:ext cx="5056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11:15 AM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80" b="-80"/>
          <a:stretch/>
        </p:blipFill>
        <p:spPr>
          <a:xfrm>
            <a:off x="11074298" y="1028700"/>
            <a:ext cx="142646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047695" y="2743200"/>
            <a:ext cx="228600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t="-44" b="-44"/>
          <a:stretch/>
        </p:blipFill>
        <p:spPr>
          <a:xfrm>
            <a:off x="8887054" y="4457700"/>
            <a:ext cx="256946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828800" y="4572000"/>
            <a:ext cx="228600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9" name="Text 2"/>
          <p:cNvSpPr txBox="1"/>
          <p:nvPr/>
        </p:nvSpPr>
        <p:spPr>
          <a:xfrm>
            <a:off x="1371600" y="314554"/>
            <a:ext cx="5168189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Budget &amp; Financial Plan</a:t>
            </a:r>
            <a:endParaRPr lang="en-US" sz="3100" dirty="0"/>
          </a:p>
        </p:txBody>
      </p:sp>
      <p:sp>
        <p:nvSpPr>
          <p:cNvPr id="10" name="Text 3"/>
          <p:cNvSpPr txBox="1"/>
          <p:nvPr/>
        </p:nvSpPr>
        <p:spPr>
          <a:xfrm>
            <a:off x="1371600" y="1040587"/>
            <a:ext cx="60771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Cost-effective AI health consultation via WhatsApp</a:t>
            </a:r>
            <a:endParaRPr lang="en-US" sz="1800" dirty="0"/>
          </a:p>
        </p:txBody>
      </p:sp>
      <p:sp>
        <p:nvSpPr>
          <p:cNvPr id="11" name="Shape 4"/>
          <p:cNvSpPr/>
          <p:nvPr/>
        </p:nvSpPr>
        <p:spPr>
          <a:xfrm>
            <a:off x="1371600" y="1651406"/>
            <a:ext cx="5067605" cy="2210105"/>
          </a:xfrm>
          <a:prstGeom prst="roundRect">
            <a:avLst>
              <a:gd name="adj" fmla="val 2140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5"/>
          <p:cNvSpPr/>
          <p:nvPr/>
        </p:nvSpPr>
        <p:spPr>
          <a:xfrm>
            <a:off x="1371600" y="1651406"/>
            <a:ext cx="47549" cy="22101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71854" y="1847088"/>
            <a:ext cx="237744" cy="190195"/>
          </a:xfrm>
          <a:prstGeom prst="rect">
            <a:avLst/>
          </a:prstGeom>
        </p:spPr>
      </p:pic>
      <p:sp>
        <p:nvSpPr>
          <p:cNvPr id="14" name="Shape 6"/>
          <p:cNvSpPr/>
          <p:nvPr/>
        </p:nvSpPr>
        <p:spPr>
          <a:xfrm>
            <a:off x="1371600" y="4090111"/>
            <a:ext cx="5067605" cy="1923898"/>
          </a:xfrm>
          <a:prstGeom prst="roundRect">
            <a:avLst>
              <a:gd name="adj" fmla="val 282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7"/>
          <p:cNvSpPr/>
          <p:nvPr/>
        </p:nvSpPr>
        <p:spPr>
          <a:xfrm>
            <a:off x="1371600" y="4090111"/>
            <a:ext cx="47549" cy="19238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6" name="Shape 8"/>
          <p:cNvSpPr/>
          <p:nvPr/>
        </p:nvSpPr>
        <p:spPr>
          <a:xfrm>
            <a:off x="6667805" y="1651406"/>
            <a:ext cx="5067605" cy="2038198"/>
          </a:xfrm>
          <a:prstGeom prst="roundRect">
            <a:avLst>
              <a:gd name="adj" fmla="val 251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9"/>
          <p:cNvSpPr/>
          <p:nvPr/>
        </p:nvSpPr>
        <p:spPr>
          <a:xfrm>
            <a:off x="6667805" y="1651406"/>
            <a:ext cx="47549" cy="20381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8" name="Text 10"/>
          <p:cNvSpPr txBox="1"/>
          <p:nvPr/>
        </p:nvSpPr>
        <p:spPr>
          <a:xfrm>
            <a:off x="1886407" y="1813255"/>
            <a:ext cx="20482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Development Costs</a:t>
            </a:r>
            <a:endParaRPr lang="en-US" sz="1500" dirty="0"/>
          </a:p>
        </p:txBody>
      </p:sp>
      <p:sp>
        <p:nvSpPr>
          <p:cNvPr id="19" name="Text 11"/>
          <p:cNvSpPr txBox="1"/>
          <p:nvPr/>
        </p:nvSpPr>
        <p:spPr>
          <a:xfrm>
            <a:off x="1886407" y="4251960"/>
            <a:ext cx="2734056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Monthly Operational Costs</a:t>
            </a:r>
            <a:endParaRPr lang="en-US" sz="1500" dirty="0"/>
          </a:p>
        </p:txBody>
      </p:sp>
      <p:sp>
        <p:nvSpPr>
          <p:cNvPr id="20" name="Text 12"/>
          <p:cNvSpPr txBox="1"/>
          <p:nvPr/>
        </p:nvSpPr>
        <p:spPr>
          <a:xfrm>
            <a:off x="1571854" y="2222906"/>
            <a:ext cx="1877263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AI model training:</a:t>
            </a:r>
            <a:endParaRPr lang="en-US" sz="1200" dirty="0"/>
          </a:p>
        </p:txBody>
      </p:sp>
      <p:sp>
        <p:nvSpPr>
          <p:cNvPr id="21" name="Text 13"/>
          <p:cNvSpPr txBox="1"/>
          <p:nvPr/>
        </p:nvSpPr>
        <p:spPr>
          <a:xfrm>
            <a:off x="5943600" y="2222906"/>
            <a:ext cx="4572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$200</a:t>
            </a:r>
            <a:endParaRPr lang="en-US" sz="1200" dirty="0"/>
          </a:p>
        </p:txBody>
      </p:sp>
      <p:sp>
        <p:nvSpPr>
          <p:cNvPr id="22" name="Text 14"/>
          <p:cNvSpPr txBox="1"/>
          <p:nvPr/>
        </p:nvSpPr>
        <p:spPr>
          <a:xfrm>
            <a:off x="1571854" y="2509114"/>
            <a:ext cx="22009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WhatsApp Business API setup:</a:t>
            </a:r>
            <a:endParaRPr lang="en-US" sz="1200" dirty="0"/>
          </a:p>
        </p:txBody>
      </p:sp>
      <p:sp>
        <p:nvSpPr>
          <p:cNvPr id="23" name="Text 15"/>
          <p:cNvSpPr txBox="1"/>
          <p:nvPr/>
        </p:nvSpPr>
        <p:spPr>
          <a:xfrm>
            <a:off x="5943600" y="2509114"/>
            <a:ext cx="4572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$100</a:t>
            </a:r>
            <a:endParaRPr lang="en-US" sz="1200" dirty="0"/>
          </a:p>
        </p:txBody>
      </p:sp>
      <p:sp>
        <p:nvSpPr>
          <p:cNvPr id="24" name="Text 16"/>
          <p:cNvSpPr txBox="1"/>
          <p:nvPr/>
        </p:nvSpPr>
        <p:spPr>
          <a:xfrm>
            <a:off x="1571854" y="2794406"/>
            <a:ext cx="21909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Knowledge base development:</a:t>
            </a:r>
            <a:endParaRPr lang="en-US" sz="1200" dirty="0"/>
          </a:p>
        </p:txBody>
      </p:sp>
      <p:sp>
        <p:nvSpPr>
          <p:cNvPr id="25" name="Text 17"/>
          <p:cNvSpPr txBox="1"/>
          <p:nvPr/>
        </p:nvSpPr>
        <p:spPr>
          <a:xfrm>
            <a:off x="5943600" y="2794406"/>
            <a:ext cx="4572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$300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571854" y="3080614"/>
            <a:ext cx="19431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 content validation:</a:t>
            </a:r>
            <a:endParaRPr lang="en-US" sz="1200" dirty="0"/>
          </a:p>
        </p:txBody>
      </p:sp>
      <p:sp>
        <p:nvSpPr>
          <p:cNvPr id="27" name="Text 19"/>
          <p:cNvSpPr txBox="1"/>
          <p:nvPr/>
        </p:nvSpPr>
        <p:spPr>
          <a:xfrm>
            <a:off x="5943600" y="3080614"/>
            <a:ext cx="45720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$400</a:t>
            </a:r>
            <a:endParaRPr lang="en-US" sz="1200" dirty="0"/>
          </a:p>
        </p:txBody>
      </p:sp>
      <p:sp>
        <p:nvSpPr>
          <p:cNvPr id="28" name="Text 20"/>
          <p:cNvSpPr txBox="1"/>
          <p:nvPr/>
        </p:nvSpPr>
        <p:spPr>
          <a:xfrm>
            <a:off x="1571854" y="4661611"/>
            <a:ext cx="1362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API calls (LLM):</a:t>
            </a:r>
            <a:endParaRPr lang="en-US" sz="1200" dirty="0"/>
          </a:p>
        </p:txBody>
      </p:sp>
      <p:sp>
        <p:nvSpPr>
          <p:cNvPr id="29" name="Text 21"/>
          <p:cNvSpPr txBox="1"/>
          <p:nvPr/>
        </p:nvSpPr>
        <p:spPr>
          <a:xfrm>
            <a:off x="5528462" y="4661611"/>
            <a:ext cx="8769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$20/month</a:t>
            </a:r>
            <a:endParaRPr lang="en-US" sz="1200" dirty="0"/>
          </a:p>
        </p:txBody>
      </p:sp>
      <p:sp>
        <p:nvSpPr>
          <p:cNvPr id="30" name="Text 22"/>
          <p:cNvSpPr txBox="1"/>
          <p:nvPr/>
        </p:nvSpPr>
        <p:spPr>
          <a:xfrm>
            <a:off x="1571854" y="4946904"/>
            <a:ext cx="17913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WhatsApp Business API:</a:t>
            </a:r>
            <a:endParaRPr lang="en-US" sz="1200" dirty="0"/>
          </a:p>
        </p:txBody>
      </p:sp>
      <p:sp>
        <p:nvSpPr>
          <p:cNvPr id="31" name="Text 23"/>
          <p:cNvSpPr txBox="1"/>
          <p:nvPr/>
        </p:nvSpPr>
        <p:spPr>
          <a:xfrm>
            <a:off x="5528462" y="4946904"/>
            <a:ext cx="8769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$15/month</a:t>
            </a:r>
            <a:endParaRPr lang="en-US" sz="1200" dirty="0"/>
          </a:p>
        </p:txBody>
      </p:sp>
      <p:sp>
        <p:nvSpPr>
          <p:cNvPr id="32" name="Text 24"/>
          <p:cNvSpPr txBox="1"/>
          <p:nvPr/>
        </p:nvSpPr>
        <p:spPr>
          <a:xfrm>
            <a:off x="1571854" y="5233111"/>
            <a:ext cx="10954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Cloud hosting:</a:t>
            </a:r>
            <a:endParaRPr lang="en-US" sz="1200" dirty="0"/>
          </a:p>
        </p:txBody>
      </p:sp>
      <p:sp>
        <p:nvSpPr>
          <p:cNvPr id="33" name="Text 25"/>
          <p:cNvSpPr txBox="1"/>
          <p:nvPr/>
        </p:nvSpPr>
        <p:spPr>
          <a:xfrm>
            <a:off x="5528462" y="5233111"/>
            <a:ext cx="8769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$10/month</a:t>
            </a:r>
            <a:endParaRPr lang="en-US" sz="1200" dirty="0"/>
          </a:p>
        </p:txBody>
      </p:sp>
      <p:sp>
        <p:nvSpPr>
          <p:cNvPr id="34" name="Shape 26"/>
          <p:cNvSpPr/>
          <p:nvPr/>
        </p:nvSpPr>
        <p:spPr>
          <a:xfrm>
            <a:off x="1571854" y="3365906"/>
            <a:ext cx="4714646" cy="9144"/>
          </a:xfrm>
          <a:prstGeom prst="rect">
            <a:avLst/>
          </a:prstGeom>
          <a:solidFill>
            <a:srgbClr val="DCF8C6"/>
          </a:solidFill>
          <a:ln/>
        </p:spPr>
      </p:sp>
      <p:sp>
        <p:nvSpPr>
          <p:cNvPr id="35" name="Shape 27"/>
          <p:cNvSpPr/>
          <p:nvPr/>
        </p:nvSpPr>
        <p:spPr>
          <a:xfrm>
            <a:off x="1571854" y="5518404"/>
            <a:ext cx="4714646" cy="9144"/>
          </a:xfrm>
          <a:prstGeom prst="rect">
            <a:avLst/>
          </a:prstGeom>
          <a:solidFill>
            <a:srgbClr val="DCF8C6"/>
          </a:solidFill>
          <a:ln/>
        </p:spPr>
      </p:sp>
      <p:sp>
        <p:nvSpPr>
          <p:cNvPr id="36" name="Text 28"/>
          <p:cNvSpPr txBox="1"/>
          <p:nvPr/>
        </p:nvSpPr>
        <p:spPr>
          <a:xfrm>
            <a:off x="1571854" y="3461004"/>
            <a:ext cx="18342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Total Development:</a:t>
            </a:r>
            <a:endParaRPr lang="en-US" sz="1300" dirty="0"/>
          </a:p>
        </p:txBody>
      </p:sp>
      <p:sp>
        <p:nvSpPr>
          <p:cNvPr id="37" name="Text 29"/>
          <p:cNvSpPr txBox="1"/>
          <p:nvPr/>
        </p:nvSpPr>
        <p:spPr>
          <a:xfrm>
            <a:off x="5736031" y="3461004"/>
            <a:ext cx="6812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$1,000</a:t>
            </a:r>
            <a:endParaRPr lang="en-US" sz="1300" dirty="0"/>
          </a:p>
        </p:txBody>
      </p:sp>
      <p:pic>
        <p:nvPicPr>
          <p:cNvPr id="3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571854" y="4285793"/>
            <a:ext cx="237744" cy="190195"/>
          </a:xfrm>
          <a:prstGeom prst="rect">
            <a:avLst/>
          </a:prstGeom>
        </p:spPr>
      </p:pic>
      <p:pic>
        <p:nvPicPr>
          <p:cNvPr id="39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867144" y="1847088"/>
            <a:ext cx="190195" cy="190195"/>
          </a:xfrm>
          <a:prstGeom prst="rect">
            <a:avLst/>
          </a:prstGeom>
        </p:spPr>
      </p:pic>
      <p:sp>
        <p:nvSpPr>
          <p:cNvPr id="40" name="Shape 30"/>
          <p:cNvSpPr/>
          <p:nvPr/>
        </p:nvSpPr>
        <p:spPr>
          <a:xfrm>
            <a:off x="6667805" y="3918204"/>
            <a:ext cx="5067605" cy="2838298"/>
          </a:xfrm>
          <a:prstGeom prst="roundRect">
            <a:avLst>
              <a:gd name="adj" fmla="val 129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1" name="Shape 31"/>
          <p:cNvSpPr/>
          <p:nvPr/>
        </p:nvSpPr>
        <p:spPr>
          <a:xfrm>
            <a:off x="6667805" y="3918204"/>
            <a:ext cx="47549" cy="28382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2" name="Text 32"/>
          <p:cNvSpPr txBox="1"/>
          <p:nvPr/>
        </p:nvSpPr>
        <p:spPr>
          <a:xfrm>
            <a:off x="7134149" y="1813255"/>
            <a:ext cx="15627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Cost Efficiency</a:t>
            </a:r>
            <a:endParaRPr lang="en-US" sz="1500" dirty="0"/>
          </a:p>
        </p:txBody>
      </p:sp>
      <p:sp>
        <p:nvSpPr>
          <p:cNvPr id="43" name="Text 33"/>
          <p:cNvSpPr txBox="1"/>
          <p:nvPr/>
        </p:nvSpPr>
        <p:spPr>
          <a:xfrm>
            <a:off x="1571854" y="5614416"/>
            <a:ext cx="13670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Total Monthly:</a:t>
            </a:r>
            <a:endParaRPr lang="en-US" sz="1300" dirty="0"/>
          </a:p>
        </p:txBody>
      </p:sp>
      <p:sp>
        <p:nvSpPr>
          <p:cNvPr id="44" name="Text 34"/>
          <p:cNvSpPr txBox="1"/>
          <p:nvPr/>
        </p:nvSpPr>
        <p:spPr>
          <a:xfrm>
            <a:off x="4051706" y="5614416"/>
            <a:ext cx="23673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$45/month (~$540/year)</a:t>
            </a:r>
            <a:endParaRPr lang="en-US" sz="1300" dirty="0"/>
          </a:p>
        </p:txBody>
      </p:sp>
      <p:sp>
        <p:nvSpPr>
          <p:cNvPr id="45" name="Shape 35"/>
          <p:cNvSpPr/>
          <p:nvPr/>
        </p:nvSpPr>
        <p:spPr>
          <a:xfrm>
            <a:off x="6867144" y="2203704"/>
            <a:ext cx="2286000" cy="685800"/>
          </a:xfrm>
          <a:prstGeom prst="roundRect">
            <a:avLst>
              <a:gd name="adj" fmla="val 14815"/>
            </a:avLst>
          </a:prstGeom>
          <a:solidFill>
            <a:srgbClr val="F3F4F6"/>
          </a:solidFill>
          <a:ln/>
        </p:spPr>
      </p:sp>
      <p:sp>
        <p:nvSpPr>
          <p:cNvPr id="46" name="Shape 36"/>
          <p:cNvSpPr/>
          <p:nvPr/>
        </p:nvSpPr>
        <p:spPr>
          <a:xfrm>
            <a:off x="9301277" y="2203704"/>
            <a:ext cx="2286000" cy="685800"/>
          </a:xfrm>
          <a:prstGeom prst="roundRect">
            <a:avLst>
              <a:gd name="adj" fmla="val 14815"/>
            </a:avLst>
          </a:prstGeom>
          <a:solidFill>
            <a:srgbClr val="F3F4F6"/>
          </a:solidFill>
          <a:ln/>
        </p:spPr>
      </p:sp>
      <p:sp>
        <p:nvSpPr>
          <p:cNvPr id="47" name="Text 37"/>
          <p:cNvSpPr txBox="1"/>
          <p:nvPr/>
        </p:nvSpPr>
        <p:spPr>
          <a:xfrm>
            <a:off x="7740396" y="2318004"/>
            <a:ext cx="6858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$0.02</a:t>
            </a:r>
            <a:endParaRPr lang="en-US" sz="1500" dirty="0"/>
          </a:p>
        </p:txBody>
      </p:sp>
      <p:sp>
        <p:nvSpPr>
          <p:cNvPr id="48" name="Text 38"/>
          <p:cNvSpPr txBox="1"/>
          <p:nvPr/>
        </p:nvSpPr>
        <p:spPr>
          <a:xfrm>
            <a:off x="7391095" y="2585009"/>
            <a:ext cx="13386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 AI consultation</a:t>
            </a:r>
            <a:endParaRPr lang="en-US" sz="1000" dirty="0"/>
          </a:p>
        </p:txBody>
      </p:sp>
      <p:sp>
        <p:nvSpPr>
          <p:cNvPr id="49" name="Text 39"/>
          <p:cNvSpPr txBox="1"/>
          <p:nvPr/>
        </p:nvSpPr>
        <p:spPr>
          <a:xfrm>
            <a:off x="9654235" y="2585009"/>
            <a:ext cx="16815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Traditional consultation</a:t>
            </a:r>
            <a:endParaRPr lang="en-US" sz="1000" dirty="0"/>
          </a:p>
        </p:txBody>
      </p:sp>
      <p:sp>
        <p:nvSpPr>
          <p:cNvPr id="50" name="Text 40"/>
          <p:cNvSpPr txBox="1"/>
          <p:nvPr/>
        </p:nvSpPr>
        <p:spPr>
          <a:xfrm>
            <a:off x="10130638" y="2318004"/>
            <a:ext cx="7717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F444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$15.00</a:t>
            </a:r>
            <a:endParaRPr lang="en-US" sz="1500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11"/>
          <a:srcRect t="-180" b="-180"/>
          <a:stretch/>
        </p:blipFill>
        <p:spPr>
          <a:xfrm>
            <a:off x="6867144" y="3042209"/>
            <a:ext cx="190195" cy="152705"/>
          </a:xfrm>
          <a:prstGeom prst="rect">
            <a:avLst/>
          </a:prstGeom>
        </p:spPr>
      </p:pic>
      <p:sp>
        <p:nvSpPr>
          <p:cNvPr id="52" name="Text 41"/>
          <p:cNvSpPr txBox="1"/>
          <p:nvPr/>
        </p:nvSpPr>
        <p:spPr>
          <a:xfrm>
            <a:off x="7134149" y="3003804"/>
            <a:ext cx="21717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Unlimited concurrent users</a:t>
            </a:r>
            <a:endParaRPr lang="en-US" sz="120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6867144" y="3346704"/>
            <a:ext cx="152705" cy="152705"/>
          </a:xfrm>
          <a:prstGeom prst="rect">
            <a:avLst/>
          </a:prstGeom>
        </p:spPr>
      </p:pic>
      <p:sp>
        <p:nvSpPr>
          <p:cNvPr id="54" name="Text 42"/>
          <p:cNvSpPr txBox="1"/>
          <p:nvPr/>
        </p:nvSpPr>
        <p:spPr>
          <a:xfrm>
            <a:off x="7095744" y="3309214"/>
            <a:ext cx="37911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Minimal maintenance - document updates only</a:t>
            </a:r>
            <a:endParaRPr lang="en-US" sz="1200" dirty="0"/>
          </a:p>
        </p:txBody>
      </p:sp>
      <p:pic>
        <p:nvPicPr>
          <p:cNvPr id="55" name="Image 10" descr="preencoded.png"/>
          <p:cNvPicPr>
            <a:picLocks noChangeAspect="1"/>
          </p:cNvPicPr>
          <p:nvPr/>
        </p:nvPicPr>
        <p:blipFill>
          <a:blip r:embed="rId13"/>
          <a:srcRect l="-1282" r="-1282"/>
          <a:stretch/>
        </p:blipFill>
        <p:spPr>
          <a:xfrm>
            <a:off x="6867144" y="4113886"/>
            <a:ext cx="219456" cy="190195"/>
          </a:xfrm>
          <a:prstGeom prst="rect">
            <a:avLst/>
          </a:prstGeom>
        </p:spPr>
      </p:pic>
      <p:sp>
        <p:nvSpPr>
          <p:cNvPr id="56" name="Text 43"/>
          <p:cNvSpPr txBox="1"/>
          <p:nvPr/>
        </p:nvSpPr>
        <p:spPr>
          <a:xfrm>
            <a:off x="7162495" y="4080967"/>
            <a:ext cx="34482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Revenue Model (Post-Hackathon)</a:t>
            </a:r>
            <a:endParaRPr lang="en-US" sz="1500" dirty="0"/>
          </a:p>
        </p:txBody>
      </p:sp>
      <p:sp>
        <p:nvSpPr>
          <p:cNvPr id="57" name="Shape 44"/>
          <p:cNvSpPr/>
          <p:nvPr/>
        </p:nvSpPr>
        <p:spPr>
          <a:xfrm>
            <a:off x="6867144" y="4508906"/>
            <a:ext cx="342900" cy="342900"/>
          </a:xfrm>
          <a:prstGeom prst="ellipse">
            <a:avLst/>
          </a:prstGeom>
          <a:solidFill>
            <a:srgbClr val="25D366"/>
          </a:solidFill>
          <a:ln/>
        </p:spPr>
      </p:sp>
      <p:pic>
        <p:nvPicPr>
          <p:cNvPr id="58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963156" y="4604004"/>
            <a:ext cx="152705" cy="152705"/>
          </a:xfrm>
          <a:prstGeom prst="rect">
            <a:avLst/>
          </a:prstGeom>
        </p:spPr>
      </p:pic>
      <p:sp>
        <p:nvSpPr>
          <p:cNvPr id="59" name="Shape 45"/>
          <p:cNvSpPr/>
          <p:nvPr/>
        </p:nvSpPr>
        <p:spPr>
          <a:xfrm>
            <a:off x="6867144" y="5042916"/>
            <a:ext cx="342900" cy="342900"/>
          </a:xfrm>
          <a:prstGeom prst="ellipse">
            <a:avLst/>
          </a:prstGeom>
          <a:solidFill>
            <a:srgbClr val="25D366"/>
          </a:solidFill>
          <a:ln/>
        </p:spPr>
      </p:sp>
      <p:sp>
        <p:nvSpPr>
          <p:cNvPr id="60" name="Shape 46"/>
          <p:cNvSpPr/>
          <p:nvPr/>
        </p:nvSpPr>
        <p:spPr>
          <a:xfrm>
            <a:off x="6867144" y="5576011"/>
            <a:ext cx="342900" cy="342900"/>
          </a:xfrm>
          <a:prstGeom prst="ellipse">
            <a:avLst/>
          </a:prstGeom>
          <a:solidFill>
            <a:srgbClr val="25D366"/>
          </a:solidFill>
          <a:ln/>
        </p:spPr>
      </p:sp>
      <p:sp>
        <p:nvSpPr>
          <p:cNvPr id="61" name="Text 47"/>
          <p:cNvSpPr txBox="1"/>
          <p:nvPr/>
        </p:nvSpPr>
        <p:spPr>
          <a:xfrm>
            <a:off x="7324344" y="4471416"/>
            <a:ext cx="20098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Partnership</a:t>
            </a:r>
            <a:endParaRPr lang="en-US" sz="1200" dirty="0"/>
          </a:p>
        </p:txBody>
      </p:sp>
      <p:sp>
        <p:nvSpPr>
          <p:cNvPr id="62" name="Text 48"/>
          <p:cNvSpPr txBox="1"/>
          <p:nvPr/>
        </p:nvSpPr>
        <p:spPr>
          <a:xfrm>
            <a:off x="7324344" y="5004511"/>
            <a:ext cx="1905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Regional Health Offices</a:t>
            </a:r>
            <a:endParaRPr lang="en-US" sz="1200" dirty="0"/>
          </a:p>
        </p:txBody>
      </p:sp>
      <p:sp>
        <p:nvSpPr>
          <p:cNvPr id="63" name="Text 49"/>
          <p:cNvSpPr txBox="1"/>
          <p:nvPr/>
        </p:nvSpPr>
        <p:spPr>
          <a:xfrm>
            <a:off x="7324344" y="4700016"/>
            <a:ext cx="30723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Kemenkes licensing for national deployment</a:t>
            </a:r>
            <a:endParaRPr lang="en-US" sz="1000" dirty="0"/>
          </a:p>
        </p:txBody>
      </p:sp>
      <p:pic>
        <p:nvPicPr>
          <p:cNvPr id="64" name="Image 12" descr="preencoded.png"/>
          <p:cNvPicPr>
            <a:picLocks noChangeAspect="1"/>
          </p:cNvPicPr>
          <p:nvPr/>
        </p:nvPicPr>
        <p:blipFill>
          <a:blip r:embed="rId15"/>
          <a:srcRect l="-33" r="-33"/>
          <a:stretch/>
        </p:blipFill>
        <p:spPr>
          <a:xfrm>
            <a:off x="6953098" y="5138014"/>
            <a:ext cx="171907" cy="152705"/>
          </a:xfrm>
          <a:prstGeom prst="rect">
            <a:avLst/>
          </a:prstGeom>
        </p:spPr>
      </p:pic>
      <p:sp>
        <p:nvSpPr>
          <p:cNvPr id="65" name="Text 50"/>
          <p:cNvSpPr txBox="1"/>
          <p:nvPr/>
        </p:nvSpPr>
        <p:spPr>
          <a:xfrm>
            <a:off x="7324344" y="5233111"/>
            <a:ext cx="21671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Provincial implementation fees</a:t>
            </a:r>
            <a:endParaRPr lang="en-US" sz="1000" dirty="0"/>
          </a:p>
        </p:txBody>
      </p:sp>
      <p:pic>
        <p:nvPicPr>
          <p:cNvPr id="66" name="Image 13" descr="preencoded.png"/>
          <p:cNvPicPr>
            <a:picLocks noChangeAspect="1"/>
          </p:cNvPicPr>
          <p:nvPr/>
        </p:nvPicPr>
        <p:blipFill>
          <a:blip r:embed="rId16"/>
          <a:srcRect t="-180" b="-180"/>
          <a:stretch/>
        </p:blipFill>
        <p:spPr>
          <a:xfrm>
            <a:off x="6943954" y="5671109"/>
            <a:ext cx="190195" cy="152705"/>
          </a:xfrm>
          <a:prstGeom prst="rect">
            <a:avLst/>
          </a:prstGeom>
        </p:spPr>
      </p:pic>
      <p:sp>
        <p:nvSpPr>
          <p:cNvPr id="67" name="Text 51"/>
          <p:cNvSpPr txBox="1"/>
          <p:nvPr/>
        </p:nvSpPr>
        <p:spPr>
          <a:xfrm>
            <a:off x="7324344" y="5537606"/>
            <a:ext cx="1858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Integration</a:t>
            </a:r>
            <a:endParaRPr lang="en-US" sz="1200" dirty="0"/>
          </a:p>
        </p:txBody>
      </p:sp>
      <p:sp>
        <p:nvSpPr>
          <p:cNvPr id="68" name="Text 52"/>
          <p:cNvSpPr txBox="1"/>
          <p:nvPr/>
        </p:nvSpPr>
        <p:spPr>
          <a:xfrm>
            <a:off x="7324344" y="5766206"/>
            <a:ext cx="25575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Puskesmas/hospital connection fees</a:t>
            </a:r>
            <a:endParaRPr lang="en-US" sz="1000" dirty="0"/>
          </a:p>
        </p:txBody>
      </p:sp>
      <p:sp>
        <p:nvSpPr>
          <p:cNvPr id="69" name="Shape 53"/>
          <p:cNvSpPr/>
          <p:nvPr/>
        </p:nvSpPr>
        <p:spPr>
          <a:xfrm>
            <a:off x="6867144" y="6109106"/>
            <a:ext cx="342900" cy="342900"/>
          </a:xfrm>
          <a:prstGeom prst="ellipse">
            <a:avLst/>
          </a:prstGeom>
          <a:solidFill>
            <a:srgbClr val="25D366"/>
          </a:solidFill>
          <a:ln/>
        </p:spPr>
      </p:sp>
      <p:pic>
        <p:nvPicPr>
          <p:cNvPr id="70" name="Image 14" descr="preencoded.png"/>
          <p:cNvPicPr>
            <a:picLocks noChangeAspect="1"/>
          </p:cNvPicPr>
          <p:nvPr/>
        </p:nvPicPr>
        <p:blipFill>
          <a:blip r:embed="rId17"/>
          <a:srcRect l="-33" r="-33"/>
          <a:stretch/>
        </p:blipFill>
        <p:spPr>
          <a:xfrm>
            <a:off x="6953098" y="6204204"/>
            <a:ext cx="171907" cy="152705"/>
          </a:xfrm>
          <a:prstGeom prst="rect">
            <a:avLst/>
          </a:prstGeom>
        </p:spPr>
      </p:pic>
      <p:sp>
        <p:nvSpPr>
          <p:cNvPr id="71" name="Text 54"/>
          <p:cNvSpPr txBox="1"/>
          <p:nvPr/>
        </p:nvSpPr>
        <p:spPr>
          <a:xfrm>
            <a:off x="7324344" y="6071616"/>
            <a:ext cx="15627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Premium Analytics</a:t>
            </a:r>
            <a:endParaRPr lang="en-US" sz="1200" dirty="0"/>
          </a:p>
        </p:txBody>
      </p:sp>
      <p:sp>
        <p:nvSpPr>
          <p:cNvPr id="72" name="Text 55"/>
          <p:cNvSpPr txBox="1"/>
          <p:nvPr/>
        </p:nvSpPr>
        <p:spPr>
          <a:xfrm>
            <a:off x="7324344" y="6300216"/>
            <a:ext cx="3091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Advanced features for healthcare managers</a:t>
            </a:r>
            <a:endParaRPr lang="en-US" sz="1000" dirty="0"/>
          </a:p>
        </p:txBody>
      </p:sp>
      <p:sp>
        <p:nvSpPr>
          <p:cNvPr id="73" name="Shape 56"/>
          <p:cNvSpPr/>
          <p:nvPr/>
        </p:nvSpPr>
        <p:spPr>
          <a:xfrm>
            <a:off x="7944307" y="4508906"/>
            <a:ext cx="3333902" cy="1333195"/>
          </a:xfrm>
          <a:prstGeom prst="roundRect">
            <a:avLst>
              <a:gd name="adj" fmla="val 489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4" name="Text 57"/>
          <p:cNvSpPr txBox="1"/>
          <p:nvPr/>
        </p:nvSpPr>
        <p:spPr>
          <a:xfrm>
            <a:off x="8096098" y="4623206"/>
            <a:ext cx="3086100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Breaking even in just 8 months with scalable national implementation. Our cost per consultation is 750× cheaper than traditional methods!</a:t>
            </a:r>
            <a:endParaRPr lang="en-US" sz="1200" dirty="0"/>
          </a:p>
        </p:txBody>
      </p:sp>
      <p:sp>
        <p:nvSpPr>
          <p:cNvPr id="75" name="Text 58"/>
          <p:cNvSpPr txBox="1"/>
          <p:nvPr/>
        </p:nvSpPr>
        <p:spPr>
          <a:xfrm>
            <a:off x="10683850" y="5566867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11:24 AM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133" r="-133"/>
          <a:stretch/>
        </p:blipFill>
        <p:spPr>
          <a:xfrm>
            <a:off x="10191902" y="2057400"/>
            <a:ext cx="1719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t="-44" b="-44"/>
          <a:stretch/>
        </p:blipFill>
        <p:spPr>
          <a:xfrm>
            <a:off x="3047695" y="4457700"/>
            <a:ext cx="256946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l="-57" r="-57"/>
          <a:stretch/>
        </p:blipFill>
        <p:spPr>
          <a:xfrm>
            <a:off x="8334756" y="3429000"/>
            <a:ext cx="200254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576803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Implementation Roadmap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1040587"/>
            <a:ext cx="71442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hackathon proof-of-concept to national scale solution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537106"/>
            <a:ext cx="5029200" cy="2876702"/>
          </a:xfrm>
          <a:prstGeom prst="roundRect">
            <a:avLst>
              <a:gd name="adj" fmla="val 126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537106"/>
            <a:ext cx="47549" cy="28767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4" name="Text 6"/>
          <p:cNvSpPr txBox="1"/>
          <p:nvPr/>
        </p:nvSpPr>
        <p:spPr>
          <a:xfrm>
            <a:off x="1571854" y="1698955"/>
            <a:ext cx="29434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Hackathon Phase (48 Hours)</a:t>
            </a:r>
            <a:endParaRPr lang="en-US" sz="1500" dirty="0"/>
          </a:p>
        </p:txBody>
      </p:sp>
      <p:sp>
        <p:nvSpPr>
          <p:cNvPr id="15" name="Text 7"/>
          <p:cNvSpPr txBox="1"/>
          <p:nvPr/>
        </p:nvSpPr>
        <p:spPr>
          <a:xfrm>
            <a:off x="1571854" y="2071116"/>
            <a:ext cx="543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Day 1: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1571854" y="2337206"/>
            <a:ext cx="23911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🔧 WhatsApp Business API setup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1571854" y="2642616"/>
            <a:ext cx="20391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🤖 Gemini AI medical model setup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1571854" y="3175711"/>
            <a:ext cx="20199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📚 Disease knowledge base creation</a:t>
            </a:r>
            <a:endParaRPr lang="en-US" sz="1200" dirty="0"/>
          </a:p>
        </p:txBody>
      </p:sp>
      <p:sp>
        <p:nvSpPr>
          <p:cNvPr id="19" name="Text 11"/>
          <p:cNvSpPr txBox="1"/>
          <p:nvPr/>
        </p:nvSpPr>
        <p:spPr>
          <a:xfrm>
            <a:off x="1571854" y="3708806"/>
            <a:ext cx="19623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💬 Basic conversation flow development</a:t>
            </a:r>
            <a:endParaRPr lang="en-US" sz="1200" dirty="0"/>
          </a:p>
        </p:txBody>
      </p:sp>
      <p:sp>
        <p:nvSpPr>
          <p:cNvPr id="20" name="Text 12"/>
          <p:cNvSpPr txBox="1"/>
          <p:nvPr/>
        </p:nvSpPr>
        <p:spPr>
          <a:xfrm>
            <a:off x="3967582" y="2071116"/>
            <a:ext cx="543154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Day 2:</a:t>
            </a:r>
            <a:endParaRPr lang="en-US" sz="1200" dirty="0"/>
          </a:p>
        </p:txBody>
      </p:sp>
      <p:sp>
        <p:nvSpPr>
          <p:cNvPr id="21" name="Text 13"/>
          <p:cNvSpPr txBox="1"/>
          <p:nvPr/>
        </p:nvSpPr>
        <p:spPr>
          <a:xfrm>
            <a:off x="3967582" y="2337206"/>
            <a:ext cx="21342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🏥 Medical content validation</a:t>
            </a:r>
            <a:endParaRPr lang="en-US" sz="1200" dirty="0"/>
          </a:p>
        </p:txBody>
      </p:sp>
      <p:sp>
        <p:nvSpPr>
          <p:cNvPr id="22" name="Text 14"/>
          <p:cNvSpPr txBox="1"/>
          <p:nvPr/>
        </p:nvSpPr>
        <p:spPr>
          <a:xfrm>
            <a:off x="3967582" y="2642616"/>
            <a:ext cx="20199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🧪 User testing with sample queries</a:t>
            </a:r>
            <a:endParaRPr lang="en-US" sz="1200" dirty="0"/>
          </a:p>
        </p:txBody>
      </p:sp>
      <p:sp>
        <p:nvSpPr>
          <p:cNvPr id="23" name="Text 15"/>
          <p:cNvSpPr txBox="1"/>
          <p:nvPr/>
        </p:nvSpPr>
        <p:spPr>
          <a:xfrm>
            <a:off x="3967582" y="3175711"/>
            <a:ext cx="22009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📊 Conversation logging setup</a:t>
            </a:r>
            <a:endParaRPr lang="en-US" sz="1200" dirty="0"/>
          </a:p>
        </p:txBody>
      </p:sp>
      <p:sp>
        <p:nvSpPr>
          <p:cNvPr id="24" name="Text 16"/>
          <p:cNvSpPr txBox="1"/>
          <p:nvPr/>
        </p:nvSpPr>
        <p:spPr>
          <a:xfrm>
            <a:off x="3967582" y="3480206"/>
            <a:ext cx="22293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🎤 Demo preparation and pitch</a:t>
            </a:r>
            <a:endParaRPr lang="en-US" sz="1200" dirty="0"/>
          </a:p>
        </p:txBody>
      </p:sp>
      <p:sp>
        <p:nvSpPr>
          <p:cNvPr id="25" name="Shape 17"/>
          <p:cNvSpPr/>
          <p:nvPr/>
        </p:nvSpPr>
        <p:spPr>
          <a:xfrm>
            <a:off x="6705295" y="1537106"/>
            <a:ext cx="5029200" cy="2876702"/>
          </a:xfrm>
          <a:prstGeom prst="roundRect">
            <a:avLst>
              <a:gd name="adj" fmla="val 126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18"/>
          <p:cNvSpPr/>
          <p:nvPr/>
        </p:nvSpPr>
        <p:spPr>
          <a:xfrm>
            <a:off x="6705295" y="1537106"/>
            <a:ext cx="47549" cy="28767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7" name="Text 19"/>
          <p:cNvSpPr txBox="1"/>
          <p:nvPr/>
        </p:nvSpPr>
        <p:spPr>
          <a:xfrm>
            <a:off x="6905549" y="1698955"/>
            <a:ext cx="26865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Post-Hackathon Scale-up</a:t>
            </a:r>
            <a:endParaRPr lang="en-US" sz="1500" dirty="0"/>
          </a:p>
        </p:txBody>
      </p:sp>
      <p:sp>
        <p:nvSpPr>
          <p:cNvPr id="28" name="Shape 20"/>
          <p:cNvSpPr/>
          <p:nvPr/>
        </p:nvSpPr>
        <p:spPr>
          <a:xfrm>
            <a:off x="6905549" y="2547518"/>
            <a:ext cx="4677156" cy="9144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9" name="Text 21"/>
          <p:cNvSpPr txBox="1"/>
          <p:nvPr/>
        </p:nvSpPr>
        <p:spPr>
          <a:xfrm>
            <a:off x="6976872" y="2051914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</a:t>
            </a:r>
            <a:endParaRPr lang="en-US" sz="1200" dirty="0"/>
          </a:p>
        </p:txBody>
      </p:sp>
      <p:sp>
        <p:nvSpPr>
          <p:cNvPr id="30" name="Text 22"/>
          <p:cNvSpPr txBox="1"/>
          <p:nvPr/>
        </p:nvSpPr>
        <p:spPr>
          <a:xfrm>
            <a:off x="7210044" y="2071116"/>
            <a:ext cx="17529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1-2: Pilot Testing</a:t>
            </a:r>
            <a:endParaRPr lang="en-US" sz="1200" dirty="0"/>
          </a:p>
        </p:txBody>
      </p:sp>
      <p:sp>
        <p:nvSpPr>
          <p:cNvPr id="31" name="Text 23"/>
          <p:cNvSpPr txBox="1"/>
          <p:nvPr/>
        </p:nvSpPr>
        <p:spPr>
          <a:xfrm>
            <a:off x="7210044" y="2299716"/>
            <a:ext cx="2339035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1,000 users across 5 priority diseases</a:t>
            </a:r>
            <a:endParaRPr lang="en-US" sz="1000" dirty="0"/>
          </a:p>
        </p:txBody>
      </p:sp>
      <p:sp>
        <p:nvSpPr>
          <p:cNvPr id="32" name="Shape 24"/>
          <p:cNvSpPr/>
          <p:nvPr/>
        </p:nvSpPr>
        <p:spPr>
          <a:xfrm>
            <a:off x="6905549" y="3128162"/>
            <a:ext cx="4677156" cy="9144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3" name="Text 25"/>
          <p:cNvSpPr txBox="1"/>
          <p:nvPr/>
        </p:nvSpPr>
        <p:spPr>
          <a:xfrm>
            <a:off x="6976872" y="2632558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1200" dirty="0"/>
          </a:p>
        </p:txBody>
      </p:sp>
      <p:sp>
        <p:nvSpPr>
          <p:cNvPr id="34" name="Text 26"/>
          <p:cNvSpPr txBox="1"/>
          <p:nvPr/>
        </p:nvSpPr>
        <p:spPr>
          <a:xfrm>
            <a:off x="7210044" y="2651760"/>
            <a:ext cx="24670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3-4: Puskesmas Integration</a:t>
            </a:r>
            <a:endParaRPr lang="en-US" sz="1200" dirty="0"/>
          </a:p>
        </p:txBody>
      </p:sp>
      <p:sp>
        <p:nvSpPr>
          <p:cNvPr id="35" name="Text 27"/>
          <p:cNvSpPr txBox="1"/>
          <p:nvPr/>
        </p:nvSpPr>
        <p:spPr>
          <a:xfrm>
            <a:off x="7210044" y="2880360"/>
            <a:ext cx="2595982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 Puskesmas referral system connection</a:t>
            </a:r>
            <a:endParaRPr lang="en-US" sz="1000" dirty="0"/>
          </a:p>
        </p:txBody>
      </p:sp>
      <p:sp>
        <p:nvSpPr>
          <p:cNvPr id="36" name="Shape 28"/>
          <p:cNvSpPr/>
          <p:nvPr/>
        </p:nvSpPr>
        <p:spPr>
          <a:xfrm>
            <a:off x="6905549" y="3709721"/>
            <a:ext cx="4677156" cy="9144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37" name="Text 29"/>
          <p:cNvSpPr txBox="1"/>
          <p:nvPr/>
        </p:nvSpPr>
        <p:spPr>
          <a:xfrm>
            <a:off x="6976872" y="3214116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1200" dirty="0"/>
          </a:p>
        </p:txBody>
      </p:sp>
      <p:sp>
        <p:nvSpPr>
          <p:cNvPr id="38" name="Text 30"/>
          <p:cNvSpPr txBox="1"/>
          <p:nvPr/>
        </p:nvSpPr>
        <p:spPr>
          <a:xfrm>
            <a:off x="7210044" y="3232404"/>
            <a:ext cx="23527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5-6: Regional Deployment</a:t>
            </a:r>
            <a:endParaRPr lang="en-US" sz="1200" dirty="0"/>
          </a:p>
        </p:txBody>
      </p:sp>
      <p:sp>
        <p:nvSpPr>
          <p:cNvPr id="39" name="Text 31"/>
          <p:cNvSpPr txBox="1"/>
          <p:nvPr/>
        </p:nvSpPr>
        <p:spPr>
          <a:xfrm>
            <a:off x="7210044" y="3461004"/>
            <a:ext cx="196778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 provinces full implementation</a:t>
            </a:r>
            <a:endParaRPr lang="en-US" sz="1000" dirty="0"/>
          </a:p>
        </p:txBody>
      </p:sp>
      <p:sp>
        <p:nvSpPr>
          <p:cNvPr id="40" name="Text 32"/>
          <p:cNvSpPr txBox="1"/>
          <p:nvPr/>
        </p:nvSpPr>
        <p:spPr>
          <a:xfrm>
            <a:off x="6976872" y="3794760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</a:t>
            </a:r>
            <a:endParaRPr lang="en-US" sz="1200" dirty="0"/>
          </a:p>
        </p:txBody>
      </p:sp>
      <p:sp>
        <p:nvSpPr>
          <p:cNvPr id="41" name="Text 33"/>
          <p:cNvSpPr txBox="1"/>
          <p:nvPr/>
        </p:nvSpPr>
        <p:spPr>
          <a:xfrm>
            <a:off x="7210044" y="3813962"/>
            <a:ext cx="20766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A4A4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Month 7-12: National Rollout</a:t>
            </a:r>
            <a:endParaRPr lang="en-US" sz="1200" dirty="0"/>
          </a:p>
        </p:txBody>
      </p:sp>
      <p:sp>
        <p:nvSpPr>
          <p:cNvPr id="42" name="Text 34"/>
          <p:cNvSpPr txBox="1"/>
          <p:nvPr/>
        </p:nvSpPr>
        <p:spPr>
          <a:xfrm>
            <a:off x="7210044" y="4042562"/>
            <a:ext cx="2691079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Kemenkes partnership &amp; nationwide access</a:t>
            </a:r>
            <a:endParaRPr lang="en-US" sz="1000" dirty="0"/>
          </a:p>
        </p:txBody>
      </p:sp>
      <p:sp>
        <p:nvSpPr>
          <p:cNvPr id="43" name="Shape 35"/>
          <p:cNvSpPr/>
          <p:nvPr/>
        </p:nvSpPr>
        <p:spPr>
          <a:xfrm>
            <a:off x="1676095" y="4700016"/>
            <a:ext cx="9753905" cy="38405"/>
          </a:xfrm>
          <a:prstGeom prst="roundRect">
            <a:avLst>
              <a:gd name="adj" fmla="val 1190470"/>
            </a:avLst>
          </a:prstGeom>
          <a:solidFill>
            <a:srgbClr val="25D366"/>
          </a:solidFill>
          <a:ln/>
        </p:spPr>
      </p:sp>
      <p:sp>
        <p:nvSpPr>
          <p:cNvPr id="44" name="Shape 36"/>
          <p:cNvSpPr/>
          <p:nvPr/>
        </p:nvSpPr>
        <p:spPr>
          <a:xfrm>
            <a:off x="1676095" y="4623206"/>
            <a:ext cx="190195" cy="190195"/>
          </a:xfrm>
          <a:prstGeom prst="ellipse">
            <a:avLst/>
          </a:prstGeom>
          <a:solidFill>
            <a:srgbClr val="128C7E"/>
          </a:solidFill>
          <a:ln/>
        </p:spPr>
      </p:sp>
      <p:sp>
        <p:nvSpPr>
          <p:cNvPr id="45" name="Shape 37"/>
          <p:cNvSpPr/>
          <p:nvPr/>
        </p:nvSpPr>
        <p:spPr>
          <a:xfrm>
            <a:off x="3139135" y="4623206"/>
            <a:ext cx="190195" cy="190195"/>
          </a:xfrm>
          <a:prstGeom prst="ellipse">
            <a:avLst/>
          </a:prstGeom>
          <a:solidFill>
            <a:srgbClr val="128C7E"/>
          </a:solidFill>
          <a:ln/>
        </p:spPr>
      </p:sp>
      <p:sp>
        <p:nvSpPr>
          <p:cNvPr id="46" name="Shape 38"/>
          <p:cNvSpPr/>
          <p:nvPr/>
        </p:nvSpPr>
        <p:spPr>
          <a:xfrm>
            <a:off x="4602175" y="4623206"/>
            <a:ext cx="190195" cy="190195"/>
          </a:xfrm>
          <a:prstGeom prst="ellipse">
            <a:avLst/>
          </a:prstGeom>
          <a:solidFill>
            <a:srgbClr val="128C7E"/>
          </a:solidFill>
          <a:ln/>
        </p:spPr>
      </p:sp>
      <p:sp>
        <p:nvSpPr>
          <p:cNvPr id="47" name="Shape 39"/>
          <p:cNvSpPr/>
          <p:nvPr/>
        </p:nvSpPr>
        <p:spPr>
          <a:xfrm>
            <a:off x="6553505" y="4623206"/>
            <a:ext cx="190195" cy="190195"/>
          </a:xfrm>
          <a:prstGeom prst="ellipse">
            <a:avLst/>
          </a:prstGeom>
          <a:solidFill>
            <a:srgbClr val="128C7E"/>
          </a:solidFill>
          <a:ln/>
        </p:spPr>
      </p:sp>
      <p:sp>
        <p:nvSpPr>
          <p:cNvPr id="48" name="Shape 40"/>
          <p:cNvSpPr/>
          <p:nvPr/>
        </p:nvSpPr>
        <p:spPr>
          <a:xfrm>
            <a:off x="9966960" y="4623206"/>
            <a:ext cx="190195" cy="190195"/>
          </a:xfrm>
          <a:prstGeom prst="ellipse">
            <a:avLst/>
          </a:prstGeom>
          <a:solidFill>
            <a:srgbClr val="128C7E"/>
          </a:solidFill>
          <a:ln/>
        </p:spPr>
      </p:sp>
      <p:sp>
        <p:nvSpPr>
          <p:cNvPr id="49" name="Text 41"/>
          <p:cNvSpPr txBox="1"/>
          <p:nvPr/>
        </p:nvSpPr>
        <p:spPr>
          <a:xfrm>
            <a:off x="1734617" y="4633265"/>
            <a:ext cx="16276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</a:t>
            </a:r>
            <a:endParaRPr lang="en-US" sz="900" dirty="0"/>
          </a:p>
        </p:txBody>
      </p:sp>
      <p:sp>
        <p:nvSpPr>
          <p:cNvPr id="50" name="Text 42"/>
          <p:cNvSpPr txBox="1"/>
          <p:nvPr/>
        </p:nvSpPr>
        <p:spPr>
          <a:xfrm>
            <a:off x="3213202" y="4633265"/>
            <a:ext cx="13350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900" dirty="0"/>
          </a:p>
        </p:txBody>
      </p:sp>
      <p:sp>
        <p:nvSpPr>
          <p:cNvPr id="51" name="Text 43"/>
          <p:cNvSpPr txBox="1"/>
          <p:nvPr/>
        </p:nvSpPr>
        <p:spPr>
          <a:xfrm>
            <a:off x="4662526" y="4633265"/>
            <a:ext cx="16276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900" dirty="0"/>
          </a:p>
        </p:txBody>
      </p:sp>
      <p:sp>
        <p:nvSpPr>
          <p:cNvPr id="52" name="Text 44"/>
          <p:cNvSpPr txBox="1"/>
          <p:nvPr/>
        </p:nvSpPr>
        <p:spPr>
          <a:xfrm>
            <a:off x="6612026" y="4633265"/>
            <a:ext cx="162763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</a:t>
            </a:r>
            <a:endParaRPr lang="en-US" sz="900" dirty="0"/>
          </a:p>
        </p:txBody>
      </p:sp>
      <p:sp>
        <p:nvSpPr>
          <p:cNvPr id="53" name="Text 45"/>
          <p:cNvSpPr txBox="1"/>
          <p:nvPr/>
        </p:nvSpPr>
        <p:spPr>
          <a:xfrm>
            <a:off x="10008108" y="4633265"/>
            <a:ext cx="200254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12</a:t>
            </a:r>
            <a:endParaRPr lang="en-US" sz="900" dirty="0"/>
          </a:p>
        </p:txBody>
      </p:sp>
      <p:sp>
        <p:nvSpPr>
          <p:cNvPr id="54" name="Text 46"/>
          <p:cNvSpPr txBox="1"/>
          <p:nvPr/>
        </p:nvSpPr>
        <p:spPr>
          <a:xfrm>
            <a:off x="1533449" y="5023714"/>
            <a:ext cx="8339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Hackathon</a:t>
            </a:r>
            <a:endParaRPr lang="en-US" sz="1000" dirty="0"/>
          </a:p>
        </p:txBody>
      </p:sp>
      <p:sp>
        <p:nvSpPr>
          <p:cNvPr id="55" name="Text 47"/>
          <p:cNvSpPr txBox="1"/>
          <p:nvPr/>
        </p:nvSpPr>
        <p:spPr>
          <a:xfrm>
            <a:off x="4053535" y="5023714"/>
            <a:ext cx="6053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1</a:t>
            </a:r>
            <a:endParaRPr lang="en-US" sz="1000" dirty="0"/>
          </a:p>
        </p:txBody>
      </p:sp>
      <p:sp>
        <p:nvSpPr>
          <p:cNvPr id="56" name="Text 48"/>
          <p:cNvSpPr txBox="1"/>
          <p:nvPr/>
        </p:nvSpPr>
        <p:spPr>
          <a:xfrm>
            <a:off x="6344107" y="5023714"/>
            <a:ext cx="6437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3</a:t>
            </a:r>
            <a:endParaRPr lang="en-US" sz="1000" dirty="0"/>
          </a:p>
        </p:txBody>
      </p:sp>
      <p:sp>
        <p:nvSpPr>
          <p:cNvPr id="57" name="Text 49"/>
          <p:cNvSpPr txBox="1"/>
          <p:nvPr/>
        </p:nvSpPr>
        <p:spPr>
          <a:xfrm>
            <a:off x="8670341" y="5023714"/>
            <a:ext cx="6437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6</a:t>
            </a:r>
            <a:endParaRPr lang="en-US" sz="1000" dirty="0"/>
          </a:p>
        </p:txBody>
      </p:sp>
      <p:sp>
        <p:nvSpPr>
          <p:cNvPr id="58" name="Text 50"/>
          <p:cNvSpPr txBox="1"/>
          <p:nvPr/>
        </p:nvSpPr>
        <p:spPr>
          <a:xfrm>
            <a:off x="11145622" y="5023714"/>
            <a:ext cx="4818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1</a:t>
            </a:r>
            <a:endParaRPr lang="en-US" sz="1000" dirty="0"/>
          </a:p>
        </p:txBody>
      </p:sp>
      <p:sp>
        <p:nvSpPr>
          <p:cNvPr id="59" name="Shape 51"/>
          <p:cNvSpPr/>
          <p:nvPr/>
        </p:nvSpPr>
        <p:spPr>
          <a:xfrm>
            <a:off x="1561795" y="5442509"/>
            <a:ext cx="2381098" cy="609905"/>
          </a:xfrm>
          <a:prstGeom prst="roundRect">
            <a:avLst>
              <a:gd name="adj" fmla="val 23426"/>
            </a:avLst>
          </a:prstGeom>
          <a:solidFill>
            <a:srgbClr val="DCF8C6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60" name="Image 6" descr="preencoded.png"/>
          <p:cNvPicPr>
            <a:picLocks noChangeAspect="1"/>
          </p:cNvPicPr>
          <p:nvPr/>
        </p:nvPicPr>
        <p:blipFill>
          <a:blip r:embed="rId9"/>
          <a:srcRect l="-760" r="-760"/>
          <a:stretch/>
        </p:blipFill>
        <p:spPr>
          <a:xfrm>
            <a:off x="1705356" y="5661965"/>
            <a:ext cx="152705" cy="171907"/>
          </a:xfrm>
          <a:prstGeom prst="rect">
            <a:avLst/>
          </a:prstGeom>
        </p:spPr>
      </p:pic>
      <p:sp>
        <p:nvSpPr>
          <p:cNvPr id="61" name="Shape 52"/>
          <p:cNvSpPr/>
          <p:nvPr/>
        </p:nvSpPr>
        <p:spPr>
          <a:xfrm>
            <a:off x="4095598" y="5442509"/>
            <a:ext cx="2381098" cy="609905"/>
          </a:xfrm>
          <a:prstGeom prst="roundRect">
            <a:avLst>
              <a:gd name="adj" fmla="val 23426"/>
            </a:avLst>
          </a:prstGeom>
          <a:solidFill>
            <a:srgbClr val="DCF8C6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2" name="Shape 53"/>
          <p:cNvSpPr/>
          <p:nvPr/>
        </p:nvSpPr>
        <p:spPr>
          <a:xfrm>
            <a:off x="6629400" y="5442509"/>
            <a:ext cx="2381098" cy="609905"/>
          </a:xfrm>
          <a:prstGeom prst="roundRect">
            <a:avLst>
              <a:gd name="adj" fmla="val 23426"/>
            </a:avLst>
          </a:prstGeom>
          <a:solidFill>
            <a:srgbClr val="DCF8C6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3" name="Shape 54"/>
          <p:cNvSpPr/>
          <p:nvPr/>
        </p:nvSpPr>
        <p:spPr>
          <a:xfrm>
            <a:off x="9163202" y="5442509"/>
            <a:ext cx="2381098" cy="609905"/>
          </a:xfrm>
          <a:prstGeom prst="roundRect">
            <a:avLst>
              <a:gd name="adj" fmla="val 23426"/>
            </a:avLst>
          </a:prstGeom>
          <a:solidFill>
            <a:srgbClr val="DCF8C6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4" name="Text 55"/>
          <p:cNvSpPr txBox="1"/>
          <p:nvPr/>
        </p:nvSpPr>
        <p:spPr>
          <a:xfrm>
            <a:off x="1971446" y="5537606"/>
            <a:ext cx="6382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Week 1</a:t>
            </a:r>
            <a:endParaRPr lang="en-US" sz="1200" dirty="0"/>
          </a:p>
        </p:txBody>
      </p:sp>
      <p:sp>
        <p:nvSpPr>
          <p:cNvPr id="65" name="Text 56"/>
          <p:cNvSpPr txBox="1"/>
          <p:nvPr/>
        </p:nvSpPr>
        <p:spPr>
          <a:xfrm>
            <a:off x="1971446" y="5766206"/>
            <a:ext cx="12527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 consultations</a:t>
            </a:r>
            <a:endParaRPr lang="en-US" sz="1000" dirty="0"/>
          </a:p>
        </p:txBody>
      </p:sp>
      <p:pic>
        <p:nvPicPr>
          <p:cNvPr id="66" name="Image 7" descr="preencoded.png"/>
          <p:cNvPicPr>
            <a:picLocks noChangeAspect="1"/>
          </p:cNvPicPr>
          <p:nvPr/>
        </p:nvPicPr>
        <p:blipFill>
          <a:blip r:embed="rId10"/>
          <a:srcRect l="-1064" r="-1064"/>
          <a:stretch/>
        </p:blipFill>
        <p:spPr>
          <a:xfrm>
            <a:off x="4238244" y="5661965"/>
            <a:ext cx="219456" cy="171907"/>
          </a:xfrm>
          <a:prstGeom prst="rect">
            <a:avLst/>
          </a:prstGeom>
        </p:spPr>
      </p:pic>
      <p:sp>
        <p:nvSpPr>
          <p:cNvPr id="67" name="Text 57"/>
          <p:cNvSpPr txBox="1"/>
          <p:nvPr/>
        </p:nvSpPr>
        <p:spPr>
          <a:xfrm>
            <a:off x="4572000" y="5537606"/>
            <a:ext cx="6958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1</a:t>
            </a:r>
            <a:endParaRPr lang="en-US" sz="1200" dirty="0"/>
          </a:p>
        </p:txBody>
      </p:sp>
      <p:sp>
        <p:nvSpPr>
          <p:cNvPr id="68" name="Text 58"/>
          <p:cNvSpPr txBox="1"/>
          <p:nvPr/>
        </p:nvSpPr>
        <p:spPr>
          <a:xfrm>
            <a:off x="7105802" y="5537606"/>
            <a:ext cx="7434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6</a:t>
            </a:r>
            <a:endParaRPr lang="en-US" sz="1200" dirty="0"/>
          </a:p>
        </p:txBody>
      </p:sp>
      <p:sp>
        <p:nvSpPr>
          <p:cNvPr id="69" name="Text 59"/>
          <p:cNvSpPr txBox="1"/>
          <p:nvPr/>
        </p:nvSpPr>
        <p:spPr>
          <a:xfrm>
            <a:off x="4572000" y="5766206"/>
            <a:ext cx="13478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10,000 active users</a:t>
            </a:r>
            <a:endParaRPr lang="en-US" sz="1000" dirty="0"/>
          </a:p>
        </p:txBody>
      </p:sp>
      <p:pic>
        <p:nvPicPr>
          <p:cNvPr id="70" name="Image 8" descr="preencoded.png"/>
          <p:cNvPicPr>
            <a:picLocks noChangeAspect="1"/>
          </p:cNvPicPr>
          <p:nvPr/>
        </p:nvPicPr>
        <p:blipFill>
          <a:blip r:embed="rId11"/>
          <a:srcRect l="-1064" r="-1064"/>
          <a:stretch/>
        </p:blipFill>
        <p:spPr>
          <a:xfrm>
            <a:off x="6772046" y="5661965"/>
            <a:ext cx="219456" cy="171907"/>
          </a:xfrm>
          <a:prstGeom prst="rect">
            <a:avLst/>
          </a:prstGeom>
        </p:spPr>
      </p:pic>
      <p:sp>
        <p:nvSpPr>
          <p:cNvPr id="71" name="Text 60"/>
          <p:cNvSpPr txBox="1"/>
          <p:nvPr/>
        </p:nvSpPr>
        <p:spPr>
          <a:xfrm>
            <a:off x="9592056" y="5537606"/>
            <a:ext cx="5623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1</a:t>
            </a:r>
            <a:endParaRPr lang="en-US" sz="1200" dirty="0"/>
          </a:p>
        </p:txBody>
      </p:sp>
      <p:sp>
        <p:nvSpPr>
          <p:cNvPr id="72" name="Text 61"/>
          <p:cNvSpPr txBox="1"/>
          <p:nvPr/>
        </p:nvSpPr>
        <p:spPr>
          <a:xfrm>
            <a:off x="7105802" y="5766206"/>
            <a:ext cx="15288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100,000 consultations</a:t>
            </a:r>
            <a:endParaRPr lang="en-US" sz="1000" dirty="0"/>
          </a:p>
        </p:txBody>
      </p:sp>
      <p:pic>
        <p:nvPicPr>
          <p:cNvPr id="73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9305849" y="5661965"/>
            <a:ext cx="171907" cy="171907"/>
          </a:xfrm>
          <a:prstGeom prst="rect">
            <a:avLst/>
          </a:prstGeom>
        </p:spPr>
      </p:pic>
      <p:sp>
        <p:nvSpPr>
          <p:cNvPr id="74" name="Text 62"/>
          <p:cNvSpPr txBox="1"/>
          <p:nvPr/>
        </p:nvSpPr>
        <p:spPr>
          <a:xfrm>
            <a:off x="9592056" y="5766206"/>
            <a:ext cx="17766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1M+ information requests</a:t>
            </a:r>
            <a:endParaRPr lang="en-US" sz="1000" dirty="0"/>
          </a:p>
        </p:txBody>
      </p:sp>
      <p:sp>
        <p:nvSpPr>
          <p:cNvPr id="75" name="Shape 63"/>
          <p:cNvSpPr/>
          <p:nvPr/>
        </p:nvSpPr>
        <p:spPr>
          <a:xfrm>
            <a:off x="8610905" y="4585716"/>
            <a:ext cx="2667305" cy="952805"/>
          </a:xfrm>
          <a:prstGeom prst="roundRect">
            <a:avLst>
              <a:gd name="adj" fmla="val 9597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6" name="Text 64"/>
          <p:cNvSpPr txBox="1"/>
          <p:nvPr/>
        </p:nvSpPr>
        <p:spPr>
          <a:xfrm>
            <a:off x="8762695" y="4700016"/>
            <a:ext cx="230063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Comprehensive implementation plan from 48h hackathon to national healthcare integration.</a:t>
            </a:r>
            <a:endParaRPr lang="en-US" sz="1000" dirty="0"/>
          </a:p>
        </p:txBody>
      </p:sp>
      <p:sp>
        <p:nvSpPr>
          <p:cNvPr id="77" name="Text 65"/>
          <p:cNvSpPr txBox="1"/>
          <p:nvPr/>
        </p:nvSpPr>
        <p:spPr>
          <a:xfrm>
            <a:off x="10687507" y="5261458"/>
            <a:ext cx="5239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11:47 AM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4415638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Expected Outcomes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75438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Transforming healthcare access and quality through WhatsApp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499616"/>
            <a:ext cx="3305556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499616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9904" b="-9904"/>
          <a:stretch/>
        </p:blipFill>
        <p:spPr>
          <a:xfrm>
            <a:off x="1571854" y="1765706"/>
            <a:ext cx="286207" cy="342900"/>
          </a:xfrm>
          <a:prstGeom prst="rect">
            <a:avLst/>
          </a:prstGeom>
        </p:spPr>
      </p:pic>
      <p:sp>
        <p:nvSpPr>
          <p:cNvPr id="15" name="Text 6"/>
          <p:cNvSpPr txBox="1"/>
          <p:nvPr/>
        </p:nvSpPr>
        <p:spPr>
          <a:xfrm>
            <a:off x="1971446" y="1680667"/>
            <a:ext cx="17529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Healthcare Access Revolution</a:t>
            </a:r>
            <a:endParaRPr lang="en-US" sz="1500" dirty="0"/>
          </a:p>
        </p:txBody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723644" y="2363724"/>
            <a:ext cx="133502" cy="133502"/>
          </a:xfrm>
          <a:prstGeom prst="rect">
            <a:avLst/>
          </a:prstGeom>
        </p:spPr>
      </p:pic>
      <p:sp>
        <p:nvSpPr>
          <p:cNvPr id="17" name="Text 7"/>
          <p:cNvSpPr txBox="1"/>
          <p:nvPr/>
        </p:nvSpPr>
        <p:spPr>
          <a:xfrm>
            <a:off x="1933956" y="2337206"/>
            <a:ext cx="24341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Universal access from any location</a:t>
            </a:r>
            <a:endParaRPr lang="en-US" sz="1000" dirty="0"/>
          </a:p>
        </p:txBody>
      </p:sp>
      <p:pic>
        <p:nvPicPr>
          <p:cNvPr id="18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723644" y="2630729"/>
            <a:ext cx="133502" cy="133502"/>
          </a:xfrm>
          <a:prstGeom prst="rect">
            <a:avLst/>
          </a:prstGeom>
        </p:spPr>
      </p:pic>
      <p:sp>
        <p:nvSpPr>
          <p:cNvPr id="19" name="Text 8"/>
          <p:cNvSpPr txBox="1"/>
          <p:nvPr/>
        </p:nvSpPr>
        <p:spPr>
          <a:xfrm>
            <a:off x="1933956" y="2604211"/>
            <a:ext cx="22055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info in plain Indonesian</a:t>
            </a:r>
            <a:endParaRPr lang="en-US" sz="1000" dirty="0"/>
          </a:p>
        </p:txBody>
      </p:sp>
      <p:pic>
        <p:nvPicPr>
          <p:cNvPr id="20" name="Image 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723644" y="2896819"/>
            <a:ext cx="133502" cy="133502"/>
          </a:xfrm>
          <a:prstGeom prst="rect">
            <a:avLst/>
          </a:prstGeom>
        </p:spPr>
      </p:pic>
      <p:sp>
        <p:nvSpPr>
          <p:cNvPr id="21" name="Text 9"/>
          <p:cNvSpPr txBox="1"/>
          <p:nvPr/>
        </p:nvSpPr>
        <p:spPr>
          <a:xfrm>
            <a:off x="1933956" y="2871216"/>
            <a:ext cx="23673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24/7 availability - no time barriers</a:t>
            </a:r>
            <a:endParaRPr lang="en-US" sz="1000" dirty="0"/>
          </a:p>
        </p:txBody>
      </p:sp>
      <p:pic>
        <p:nvPicPr>
          <p:cNvPr id="22" name="Image 10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723644" y="3163824"/>
            <a:ext cx="133502" cy="133502"/>
          </a:xfrm>
          <a:prstGeom prst="rect">
            <a:avLst/>
          </a:prstGeom>
        </p:spPr>
      </p:pic>
      <p:sp>
        <p:nvSpPr>
          <p:cNvPr id="23" name="Shape 10"/>
          <p:cNvSpPr/>
          <p:nvPr/>
        </p:nvSpPr>
        <p:spPr>
          <a:xfrm>
            <a:off x="4902098" y="1499616"/>
            <a:ext cx="3305556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11"/>
          <p:cNvSpPr/>
          <p:nvPr/>
        </p:nvSpPr>
        <p:spPr>
          <a:xfrm>
            <a:off x="4902098" y="1499616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5" name="Text 12"/>
          <p:cNvSpPr txBox="1"/>
          <p:nvPr/>
        </p:nvSpPr>
        <p:spPr>
          <a:xfrm>
            <a:off x="5501945" y="1709014"/>
            <a:ext cx="193395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Public Health Impact</a:t>
            </a:r>
            <a:endParaRPr lang="en-US" sz="1500" dirty="0"/>
          </a:p>
        </p:txBody>
      </p:sp>
      <p:sp>
        <p:nvSpPr>
          <p:cNvPr id="26" name="Text 13"/>
          <p:cNvSpPr txBox="1"/>
          <p:nvPr/>
        </p:nvSpPr>
        <p:spPr>
          <a:xfrm>
            <a:off x="1933956" y="3137306"/>
            <a:ext cx="22622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95% cheaper than direct consult</a:t>
            </a:r>
            <a:endParaRPr lang="en-US" sz="1000" dirty="0"/>
          </a:p>
        </p:txBody>
      </p:sp>
      <p:pic>
        <p:nvPicPr>
          <p:cNvPr id="27" name="Image 11" descr="preencoded.png"/>
          <p:cNvPicPr>
            <a:picLocks noChangeAspect="1"/>
          </p:cNvPicPr>
          <p:nvPr/>
        </p:nvPicPr>
        <p:blipFill>
          <a:blip r:embed="rId11"/>
          <a:srcRect t="-9904" b="-9904"/>
          <a:stretch/>
        </p:blipFill>
        <p:spPr>
          <a:xfrm>
            <a:off x="5102352" y="1651406"/>
            <a:ext cx="286207" cy="342900"/>
          </a:xfrm>
          <a:prstGeom prst="rect">
            <a:avLst/>
          </a:prstGeom>
        </p:spPr>
      </p:pic>
      <p:pic>
        <p:nvPicPr>
          <p:cNvPr id="28" name="Image 12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254142" y="2135124"/>
            <a:ext cx="133502" cy="133502"/>
          </a:xfrm>
          <a:prstGeom prst="rect">
            <a:avLst/>
          </a:prstGeom>
        </p:spPr>
      </p:pic>
      <p:sp>
        <p:nvSpPr>
          <p:cNvPr id="29" name="Text 14"/>
          <p:cNvSpPr txBox="1"/>
          <p:nvPr/>
        </p:nvSpPr>
        <p:spPr>
          <a:xfrm>
            <a:off x="5464454" y="2108606"/>
            <a:ext cx="22722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40% faster symptom recognition</a:t>
            </a:r>
            <a:endParaRPr lang="en-US" sz="1000" dirty="0"/>
          </a:p>
        </p:txBody>
      </p:sp>
      <p:pic>
        <p:nvPicPr>
          <p:cNvPr id="30" name="Image 13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254142" y="2402129"/>
            <a:ext cx="133502" cy="133502"/>
          </a:xfrm>
          <a:prstGeom prst="rect">
            <a:avLst/>
          </a:prstGeom>
        </p:spPr>
      </p:pic>
      <p:sp>
        <p:nvSpPr>
          <p:cNvPr id="31" name="Text 15"/>
          <p:cNvSpPr txBox="1"/>
          <p:nvPr/>
        </p:nvSpPr>
        <p:spPr>
          <a:xfrm>
            <a:off x="5464454" y="2375611"/>
            <a:ext cx="25767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Reduced emergency hospitalizations</a:t>
            </a:r>
            <a:endParaRPr lang="en-US" sz="1000" dirty="0"/>
          </a:p>
        </p:txBody>
      </p:sp>
      <p:pic>
        <p:nvPicPr>
          <p:cNvPr id="32" name="Image 14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254142" y="2668219"/>
            <a:ext cx="133502" cy="133502"/>
          </a:xfrm>
          <a:prstGeom prst="rect">
            <a:avLst/>
          </a:prstGeom>
        </p:spPr>
      </p:pic>
      <p:sp>
        <p:nvSpPr>
          <p:cNvPr id="33" name="Shape 16"/>
          <p:cNvSpPr/>
          <p:nvPr/>
        </p:nvSpPr>
        <p:spPr>
          <a:xfrm>
            <a:off x="8432597" y="1499616"/>
            <a:ext cx="3305556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4" name="Shape 17"/>
          <p:cNvSpPr/>
          <p:nvPr/>
        </p:nvSpPr>
        <p:spPr>
          <a:xfrm>
            <a:off x="8432597" y="1499616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35" name="Text 18"/>
          <p:cNvSpPr txBox="1"/>
          <p:nvPr/>
        </p:nvSpPr>
        <p:spPr>
          <a:xfrm>
            <a:off x="5464454" y="2642616"/>
            <a:ext cx="26343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Improved priority diseases awareness</a:t>
            </a:r>
            <a:endParaRPr lang="en-US" sz="1000" dirty="0"/>
          </a:p>
        </p:txBody>
      </p:sp>
      <p:pic>
        <p:nvPicPr>
          <p:cNvPr id="36" name="Image 15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254142" y="2935224"/>
            <a:ext cx="133502" cy="133502"/>
          </a:xfrm>
          <a:prstGeom prst="rect">
            <a:avLst/>
          </a:prstGeom>
        </p:spPr>
      </p:pic>
      <p:sp>
        <p:nvSpPr>
          <p:cNvPr id="37" name="Text 19"/>
          <p:cNvSpPr txBox="1"/>
          <p:nvPr/>
        </p:nvSpPr>
        <p:spPr>
          <a:xfrm>
            <a:off x="5464454" y="2908706"/>
            <a:ext cx="23865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health trend monitoring</a:t>
            </a:r>
            <a:endParaRPr lang="en-US" sz="1000" dirty="0"/>
          </a:p>
        </p:txBody>
      </p:sp>
      <p:pic>
        <p:nvPicPr>
          <p:cNvPr id="38" name="Image 16" descr="preencoded.png"/>
          <p:cNvPicPr>
            <a:picLocks noChangeAspect="1"/>
          </p:cNvPicPr>
          <p:nvPr/>
        </p:nvPicPr>
        <p:blipFill>
          <a:blip r:embed="rId12"/>
          <a:srcRect t="-9186" b="-9186"/>
          <a:stretch/>
        </p:blipFill>
        <p:spPr>
          <a:xfrm>
            <a:off x="8632850" y="1651406"/>
            <a:ext cx="362102" cy="342900"/>
          </a:xfrm>
          <a:prstGeom prst="rect">
            <a:avLst/>
          </a:prstGeom>
        </p:spPr>
      </p:pic>
      <p:sp>
        <p:nvSpPr>
          <p:cNvPr id="39" name="Text 20"/>
          <p:cNvSpPr txBox="1"/>
          <p:nvPr/>
        </p:nvSpPr>
        <p:spPr>
          <a:xfrm>
            <a:off x="9109253" y="1709014"/>
            <a:ext cx="25338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Healthcare System Benefits</a:t>
            </a:r>
            <a:endParaRPr lang="en-US" sz="1500" dirty="0"/>
          </a:p>
        </p:txBody>
      </p:sp>
      <p:pic>
        <p:nvPicPr>
          <p:cNvPr id="40" name="Image 1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85555" y="2135124"/>
            <a:ext cx="133502" cy="133502"/>
          </a:xfrm>
          <a:prstGeom prst="rect">
            <a:avLst/>
          </a:prstGeom>
        </p:spPr>
      </p:pic>
      <p:sp>
        <p:nvSpPr>
          <p:cNvPr id="41" name="Text 21"/>
          <p:cNvSpPr txBox="1"/>
          <p:nvPr/>
        </p:nvSpPr>
        <p:spPr>
          <a:xfrm>
            <a:off x="8994953" y="2108606"/>
            <a:ext cx="26535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Reduced non-urgent Puskesmas visits</a:t>
            </a:r>
            <a:endParaRPr lang="en-US" sz="1000" dirty="0"/>
          </a:p>
        </p:txBody>
      </p:sp>
      <p:pic>
        <p:nvPicPr>
          <p:cNvPr id="42" name="Image 1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85555" y="2402129"/>
            <a:ext cx="133502" cy="133502"/>
          </a:xfrm>
          <a:prstGeom prst="rect">
            <a:avLst/>
          </a:prstGeom>
        </p:spPr>
      </p:pic>
      <p:sp>
        <p:nvSpPr>
          <p:cNvPr id="43" name="Text 22"/>
          <p:cNvSpPr txBox="1"/>
          <p:nvPr/>
        </p:nvSpPr>
        <p:spPr>
          <a:xfrm>
            <a:off x="8994953" y="2375611"/>
            <a:ext cx="19193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Population health analytics</a:t>
            </a:r>
            <a:endParaRPr lang="en-US" sz="1000" dirty="0"/>
          </a:p>
        </p:txBody>
      </p:sp>
      <p:pic>
        <p:nvPicPr>
          <p:cNvPr id="44" name="Image 1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85555" y="2668219"/>
            <a:ext cx="133502" cy="133502"/>
          </a:xfrm>
          <a:prstGeom prst="rect">
            <a:avLst/>
          </a:prstGeom>
        </p:spPr>
      </p:pic>
      <p:sp>
        <p:nvSpPr>
          <p:cNvPr id="45" name="Text 23"/>
          <p:cNvSpPr txBox="1"/>
          <p:nvPr/>
        </p:nvSpPr>
        <p:spPr>
          <a:xfrm>
            <a:off x="8994953" y="2642616"/>
            <a:ext cx="20628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Optimized medical resources</a:t>
            </a:r>
            <a:endParaRPr lang="en-US" sz="1000" dirty="0"/>
          </a:p>
        </p:txBody>
      </p:sp>
      <p:pic>
        <p:nvPicPr>
          <p:cNvPr id="46" name="Image 20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85555" y="2935224"/>
            <a:ext cx="133502" cy="133502"/>
          </a:xfrm>
          <a:prstGeom prst="rect">
            <a:avLst/>
          </a:prstGeom>
        </p:spPr>
      </p:pic>
      <p:sp>
        <p:nvSpPr>
          <p:cNvPr id="47" name="Text 24"/>
          <p:cNvSpPr txBox="1"/>
          <p:nvPr/>
        </p:nvSpPr>
        <p:spPr>
          <a:xfrm>
            <a:off x="8994953" y="2908706"/>
            <a:ext cx="24725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Early warning for disease outbreaks</a:t>
            </a:r>
            <a:endParaRPr lang="en-US" sz="1000" dirty="0"/>
          </a:p>
        </p:txBody>
      </p:sp>
      <p:sp>
        <p:nvSpPr>
          <p:cNvPr id="48" name="Text 25"/>
          <p:cNvSpPr txBox="1"/>
          <p:nvPr/>
        </p:nvSpPr>
        <p:spPr>
          <a:xfrm>
            <a:off x="3525012" y="3794760"/>
            <a:ext cx="7909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5D36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5M+</a:t>
            </a:r>
            <a:endParaRPr lang="en-US" sz="2100" dirty="0"/>
          </a:p>
        </p:txBody>
      </p:sp>
      <p:sp>
        <p:nvSpPr>
          <p:cNvPr id="49" name="Text 26"/>
          <p:cNvSpPr txBox="1"/>
          <p:nvPr/>
        </p:nvSpPr>
        <p:spPr>
          <a:xfrm>
            <a:off x="5026457" y="3794760"/>
            <a:ext cx="790956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5D36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40%</a:t>
            </a:r>
            <a:endParaRPr lang="en-US" sz="2100" dirty="0"/>
          </a:p>
        </p:txBody>
      </p:sp>
      <p:sp>
        <p:nvSpPr>
          <p:cNvPr id="50" name="Text 27"/>
          <p:cNvSpPr txBox="1"/>
          <p:nvPr/>
        </p:nvSpPr>
        <p:spPr>
          <a:xfrm>
            <a:off x="6532474" y="3794760"/>
            <a:ext cx="1077163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5D36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$100M</a:t>
            </a:r>
            <a:endParaRPr lang="en-US" sz="2100" dirty="0"/>
          </a:p>
        </p:txBody>
      </p:sp>
      <p:sp>
        <p:nvSpPr>
          <p:cNvPr id="51" name="Text 28"/>
          <p:cNvSpPr txBox="1"/>
          <p:nvPr/>
        </p:nvSpPr>
        <p:spPr>
          <a:xfrm>
            <a:off x="8725205" y="3794760"/>
            <a:ext cx="771754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5D36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95%</a:t>
            </a:r>
            <a:endParaRPr lang="en-US" sz="2100" dirty="0"/>
          </a:p>
        </p:txBody>
      </p:sp>
      <p:sp>
        <p:nvSpPr>
          <p:cNvPr id="52" name="Text 29"/>
          <p:cNvSpPr txBox="1"/>
          <p:nvPr/>
        </p:nvSpPr>
        <p:spPr>
          <a:xfrm>
            <a:off x="3160166" y="4223614"/>
            <a:ext cx="14145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Year 1 consultations</a:t>
            </a:r>
            <a:endParaRPr lang="en-US" sz="1000" dirty="0"/>
          </a:p>
        </p:txBody>
      </p:sp>
      <p:sp>
        <p:nvSpPr>
          <p:cNvPr id="53" name="Text 30"/>
          <p:cNvSpPr txBox="1"/>
          <p:nvPr/>
        </p:nvSpPr>
        <p:spPr>
          <a:xfrm>
            <a:off x="4779569" y="4223614"/>
            <a:ext cx="11859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Faster detection</a:t>
            </a:r>
            <a:endParaRPr lang="en-US" sz="1000" dirty="0"/>
          </a:p>
        </p:txBody>
      </p:sp>
      <p:sp>
        <p:nvSpPr>
          <p:cNvPr id="54" name="Text 31"/>
          <p:cNvSpPr txBox="1"/>
          <p:nvPr/>
        </p:nvSpPr>
        <p:spPr>
          <a:xfrm>
            <a:off x="6164885" y="4223614"/>
            <a:ext cx="17099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cost savings</a:t>
            </a:r>
            <a:endParaRPr lang="en-US" sz="1000" dirty="0"/>
          </a:p>
        </p:txBody>
      </p:sp>
      <p:sp>
        <p:nvSpPr>
          <p:cNvPr id="55" name="Text 32"/>
          <p:cNvSpPr txBox="1"/>
          <p:nvPr/>
        </p:nvSpPr>
        <p:spPr>
          <a:xfrm>
            <a:off x="8073238" y="4223614"/>
            <a:ext cx="19769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Cheaper than direct consult</a:t>
            </a:r>
            <a:endParaRPr lang="en-US" sz="1000" dirty="0"/>
          </a:p>
        </p:txBody>
      </p:sp>
      <p:sp>
        <p:nvSpPr>
          <p:cNvPr id="56" name="Shape 33"/>
          <p:cNvSpPr/>
          <p:nvPr/>
        </p:nvSpPr>
        <p:spPr>
          <a:xfrm>
            <a:off x="8229600" y="1718158"/>
            <a:ext cx="3047695" cy="1485900"/>
          </a:xfrm>
          <a:prstGeom prst="roundRect">
            <a:avLst>
              <a:gd name="adj" fmla="val 3945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7" name="Text 34"/>
          <p:cNvSpPr txBox="1"/>
          <p:nvPr/>
        </p:nvSpPr>
        <p:spPr>
          <a:xfrm>
            <a:off x="8382305" y="1832458"/>
            <a:ext cx="2857500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With SehatKu AI, I identified my symptoms early and got proper care within hours instead of waiting days for a doctor's appointment!</a:t>
            </a:r>
            <a:endParaRPr lang="en-US" sz="1200" dirty="0"/>
          </a:p>
        </p:txBody>
      </p:sp>
      <p:sp>
        <p:nvSpPr>
          <p:cNvPr id="58" name="Text 35"/>
          <p:cNvSpPr txBox="1"/>
          <p:nvPr/>
        </p:nvSpPr>
        <p:spPr>
          <a:xfrm>
            <a:off x="10678363" y="2775204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</a:t>
            </a:r>
            <a:endParaRPr lang="en-US" sz="900" dirty="0"/>
          </a:p>
        </p:txBody>
      </p:sp>
      <p:pic>
        <p:nvPicPr>
          <p:cNvPr id="59" name="Image 21" descr="preencoded.png"/>
          <p:cNvPicPr>
            <a:picLocks noChangeAspect="1"/>
          </p:cNvPicPr>
          <p:nvPr/>
        </p:nvPicPr>
        <p:blipFill>
          <a:blip r:embed="rId13"/>
          <a:srcRect l="-2571" r="-2571"/>
          <a:stretch/>
        </p:blipFill>
        <p:spPr>
          <a:xfrm>
            <a:off x="10724998" y="2951683"/>
            <a:ext cx="105156" cy="114300"/>
          </a:xfrm>
          <a:prstGeom prst="rect">
            <a:avLst/>
          </a:prstGeom>
        </p:spPr>
      </p:pic>
      <p:sp>
        <p:nvSpPr>
          <p:cNvPr id="60" name="Text 36"/>
          <p:cNvSpPr txBox="1"/>
          <p:nvPr/>
        </p:nvSpPr>
        <p:spPr>
          <a:xfrm>
            <a:off x="10830154" y="2927909"/>
            <a:ext cx="3813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Read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34402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7334402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10930738" y="1099109"/>
            <a:ext cx="286207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-44" b="-44"/>
          <a:stretch/>
        </p:blipFill>
        <p:spPr>
          <a:xfrm>
            <a:off x="3047695" y="4168750"/>
            <a:ext cx="256946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t="-44" b="-44"/>
          <a:stretch/>
        </p:blipFill>
        <p:spPr>
          <a:xfrm>
            <a:off x="2438705" y="1832458"/>
            <a:ext cx="256946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8363102" y="4901184"/>
            <a:ext cx="171907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>
            <a:alphaModFix amt="5000"/>
          </a:blip>
          <a:srcRect l="-33113" r="-33113"/>
          <a:stretch/>
        </p:blipFill>
        <p:spPr>
          <a:xfrm>
            <a:off x="0" y="0"/>
            <a:ext cx="12191695" cy="7334402"/>
          </a:xfrm>
          <a:prstGeom prst="rect">
            <a:avLst/>
          </a:prstGeom>
        </p:spPr>
      </p:pic>
      <p:sp>
        <p:nvSpPr>
          <p:cNvPr id="9" name="Text 2"/>
          <p:cNvSpPr txBox="1"/>
          <p:nvPr/>
        </p:nvSpPr>
        <p:spPr>
          <a:xfrm>
            <a:off x="1371600" y="314554"/>
            <a:ext cx="4806086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Validation &amp; Evidence</a:t>
            </a:r>
            <a:endParaRPr lang="en-US" sz="3100" dirty="0"/>
          </a:p>
        </p:txBody>
      </p:sp>
      <p:sp>
        <p:nvSpPr>
          <p:cNvPr id="10" name="Text 3"/>
          <p:cNvSpPr txBox="1"/>
          <p:nvPr/>
        </p:nvSpPr>
        <p:spPr>
          <a:xfrm>
            <a:off x="1371600" y="963778"/>
            <a:ext cx="75154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Data-backed insights on WhatsApp adoption &amp; disease burden</a:t>
            </a:r>
            <a:endParaRPr lang="en-US" sz="1800" dirty="0"/>
          </a:p>
        </p:txBody>
      </p:sp>
      <p:sp>
        <p:nvSpPr>
          <p:cNvPr id="11" name="Shape 4"/>
          <p:cNvSpPr/>
          <p:nvPr/>
        </p:nvSpPr>
        <p:spPr>
          <a:xfrm>
            <a:off x="1371600" y="1918411"/>
            <a:ext cx="5029200" cy="192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2" name="Text 5"/>
          <p:cNvSpPr txBox="1"/>
          <p:nvPr/>
        </p:nvSpPr>
        <p:spPr>
          <a:xfrm>
            <a:off x="1371600" y="1508760"/>
            <a:ext cx="400050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Adoption in Indonesia</a:t>
            </a:r>
            <a:endParaRPr lang="en-US" sz="1800" dirty="0"/>
          </a:p>
        </p:txBody>
      </p:sp>
      <p:sp>
        <p:nvSpPr>
          <p:cNvPr id="13" name="Text 6"/>
          <p:cNvSpPr txBox="1"/>
          <p:nvPr/>
        </p:nvSpPr>
        <p:spPr>
          <a:xfrm>
            <a:off x="6705295" y="1508760"/>
            <a:ext cx="29818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Priority Diseases Burden</a:t>
            </a:r>
            <a:endParaRPr lang="en-US" sz="1800" dirty="0"/>
          </a:p>
        </p:txBody>
      </p:sp>
      <p:sp>
        <p:nvSpPr>
          <p:cNvPr id="14" name="Shape 7"/>
          <p:cNvSpPr/>
          <p:nvPr/>
        </p:nvSpPr>
        <p:spPr>
          <a:xfrm>
            <a:off x="1371600" y="2089404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8"/>
          <p:cNvSpPr/>
          <p:nvPr/>
        </p:nvSpPr>
        <p:spPr>
          <a:xfrm>
            <a:off x="1371600" y="2089404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6" name="Image 5" descr="preencoded.png"/>
          <p:cNvPicPr>
            <a:picLocks noChangeAspect="1"/>
          </p:cNvPicPr>
          <p:nvPr/>
        </p:nvPicPr>
        <p:blipFill>
          <a:blip r:embed="rId8"/>
          <a:srcRect t="-10540" b="-10540"/>
          <a:stretch/>
        </p:blipFill>
        <p:spPr>
          <a:xfrm>
            <a:off x="1571854" y="2384755"/>
            <a:ext cx="247802" cy="342900"/>
          </a:xfrm>
          <a:prstGeom prst="rect">
            <a:avLst/>
          </a:prstGeom>
        </p:spPr>
      </p:pic>
      <p:sp>
        <p:nvSpPr>
          <p:cNvPr id="17" name="Shape 9"/>
          <p:cNvSpPr/>
          <p:nvPr/>
        </p:nvSpPr>
        <p:spPr>
          <a:xfrm>
            <a:off x="1371600" y="3175711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0"/>
          <p:cNvSpPr/>
          <p:nvPr/>
        </p:nvSpPr>
        <p:spPr>
          <a:xfrm>
            <a:off x="1371600" y="3175711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9" name="Text 11"/>
          <p:cNvSpPr txBox="1"/>
          <p:nvPr/>
        </p:nvSpPr>
        <p:spPr>
          <a:xfrm>
            <a:off x="1971446" y="2280514"/>
            <a:ext cx="24195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195M active users</a:t>
            </a:r>
            <a:endParaRPr lang="en-US" sz="2100" dirty="0"/>
          </a:p>
        </p:txBody>
      </p:sp>
      <p:sp>
        <p:nvSpPr>
          <p:cNvPr id="20" name="Text 12"/>
          <p:cNvSpPr txBox="1"/>
          <p:nvPr/>
        </p:nvSpPr>
        <p:spPr>
          <a:xfrm>
            <a:off x="1971446" y="2642616"/>
            <a:ext cx="22293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89% population penetration</a:t>
            </a:r>
            <a:endParaRPr lang="en-US" sz="12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rcRect t="-9186" b="-9186"/>
          <a:stretch/>
        </p:blipFill>
        <p:spPr>
          <a:xfrm>
            <a:off x="1571854" y="3471062"/>
            <a:ext cx="362102" cy="342900"/>
          </a:xfrm>
          <a:prstGeom prst="rect">
            <a:avLst/>
          </a:prstGeom>
        </p:spPr>
      </p:pic>
      <p:sp>
        <p:nvSpPr>
          <p:cNvPr id="22" name="Shape 13"/>
          <p:cNvSpPr/>
          <p:nvPr/>
        </p:nvSpPr>
        <p:spPr>
          <a:xfrm>
            <a:off x="1371600" y="4261104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14"/>
          <p:cNvSpPr/>
          <p:nvPr/>
        </p:nvSpPr>
        <p:spPr>
          <a:xfrm>
            <a:off x="1371600" y="4261104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4" name="Text 15"/>
          <p:cNvSpPr txBox="1"/>
          <p:nvPr/>
        </p:nvSpPr>
        <p:spPr>
          <a:xfrm>
            <a:off x="2085746" y="3365906"/>
            <a:ext cx="2362810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95% of population</a:t>
            </a:r>
            <a:endParaRPr lang="en-US" sz="2100" dirty="0"/>
          </a:p>
        </p:txBody>
      </p:sp>
      <p:sp>
        <p:nvSpPr>
          <p:cNvPr id="25" name="Text 16"/>
          <p:cNvSpPr txBox="1"/>
          <p:nvPr/>
        </p:nvSpPr>
        <p:spPr>
          <a:xfrm>
            <a:off x="2085746" y="3728009"/>
            <a:ext cx="25246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as primary communication</a:t>
            </a:r>
            <a:endParaRPr lang="en-US" sz="1200" dirty="0"/>
          </a:p>
        </p:txBody>
      </p:sp>
      <p:pic>
        <p:nvPicPr>
          <p:cNvPr id="26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1571854" y="4556455"/>
            <a:ext cx="286207" cy="342900"/>
          </a:xfrm>
          <a:prstGeom prst="rect">
            <a:avLst/>
          </a:prstGeom>
        </p:spPr>
      </p:pic>
      <p:sp>
        <p:nvSpPr>
          <p:cNvPr id="27" name="Shape 17"/>
          <p:cNvSpPr/>
          <p:nvPr/>
        </p:nvSpPr>
        <p:spPr>
          <a:xfrm>
            <a:off x="6705295" y="1918411"/>
            <a:ext cx="5029200" cy="192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8" name="Text 18"/>
          <p:cNvSpPr txBox="1"/>
          <p:nvPr/>
        </p:nvSpPr>
        <p:spPr>
          <a:xfrm>
            <a:off x="2009851" y="4452214"/>
            <a:ext cx="24387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Preferred platform</a:t>
            </a:r>
            <a:endParaRPr lang="en-US" sz="2100" dirty="0"/>
          </a:p>
        </p:txBody>
      </p:sp>
      <p:sp>
        <p:nvSpPr>
          <p:cNvPr id="29" name="Text 19"/>
          <p:cNvSpPr txBox="1"/>
          <p:nvPr/>
        </p:nvSpPr>
        <p:spPr>
          <a:xfrm>
            <a:off x="2009851" y="4814316"/>
            <a:ext cx="1905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seeking information</a:t>
            </a:r>
            <a:endParaRPr lang="en-US" sz="1200" dirty="0"/>
          </a:p>
        </p:txBody>
      </p:sp>
      <p:sp>
        <p:nvSpPr>
          <p:cNvPr id="30" name="Shape 20"/>
          <p:cNvSpPr/>
          <p:nvPr/>
        </p:nvSpPr>
        <p:spPr>
          <a:xfrm>
            <a:off x="1371600" y="5842102"/>
            <a:ext cx="5029200" cy="192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31" name="Text 21"/>
          <p:cNvSpPr txBox="1"/>
          <p:nvPr/>
        </p:nvSpPr>
        <p:spPr>
          <a:xfrm>
            <a:off x="1371600" y="5433365"/>
            <a:ext cx="29059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 Information Gap</a:t>
            </a:r>
            <a:endParaRPr lang="en-US" sz="1800" dirty="0"/>
          </a:p>
        </p:txBody>
      </p:sp>
      <p:sp>
        <p:nvSpPr>
          <p:cNvPr id="32" name="Shape 22"/>
          <p:cNvSpPr/>
          <p:nvPr/>
        </p:nvSpPr>
        <p:spPr>
          <a:xfrm>
            <a:off x="1371600" y="6014009"/>
            <a:ext cx="5029200" cy="724205"/>
          </a:xfrm>
          <a:prstGeom prst="roundRect">
            <a:avLst>
              <a:gd name="adj" fmla="val 13291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33" name="Shape 23"/>
          <p:cNvSpPr/>
          <p:nvPr/>
        </p:nvSpPr>
        <p:spPr>
          <a:xfrm>
            <a:off x="1371600" y="6014009"/>
            <a:ext cx="38405" cy="724205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34" name="Image 8" descr="preencoded.png"/>
          <p:cNvPicPr>
            <a:picLocks noChangeAspect="1"/>
          </p:cNvPicPr>
          <p:nvPr/>
        </p:nvPicPr>
        <p:blipFill>
          <a:blip r:embed="rId11"/>
          <a:srcRect t="-16600" b="-16600"/>
          <a:stretch/>
        </p:blipFill>
        <p:spPr>
          <a:xfrm>
            <a:off x="1561795" y="6223406"/>
            <a:ext cx="228600" cy="304495"/>
          </a:xfrm>
          <a:prstGeom prst="rect">
            <a:avLst/>
          </a:prstGeom>
        </p:spPr>
      </p:pic>
      <p:sp>
        <p:nvSpPr>
          <p:cNvPr id="35" name="Text 24"/>
          <p:cNvSpPr txBox="1"/>
          <p:nvPr/>
        </p:nvSpPr>
        <p:spPr>
          <a:xfrm>
            <a:off x="1904695" y="6166714"/>
            <a:ext cx="18772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78% unreliable sources</a:t>
            </a:r>
            <a:endParaRPr lang="en-US" sz="1200" dirty="0"/>
          </a:p>
        </p:txBody>
      </p:sp>
      <p:sp>
        <p:nvSpPr>
          <p:cNvPr id="36" name="Text 25"/>
          <p:cNvSpPr txBox="1"/>
          <p:nvPr/>
        </p:nvSpPr>
        <p:spPr>
          <a:xfrm>
            <a:off x="1904695" y="6395314"/>
            <a:ext cx="15581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health information</a:t>
            </a:r>
            <a:endParaRPr lang="en-US" sz="1000" dirty="0"/>
          </a:p>
        </p:txBody>
      </p:sp>
      <p:sp>
        <p:nvSpPr>
          <p:cNvPr id="37" name="Shape 26"/>
          <p:cNvSpPr/>
          <p:nvPr/>
        </p:nvSpPr>
        <p:spPr>
          <a:xfrm>
            <a:off x="6705295" y="2089404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8" name="Shape 27"/>
          <p:cNvSpPr/>
          <p:nvPr/>
        </p:nvSpPr>
        <p:spPr>
          <a:xfrm>
            <a:off x="6705295" y="2089404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39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6867144" y="2423160"/>
            <a:ext cx="267005" cy="267005"/>
          </a:xfrm>
          <a:prstGeom prst="rect">
            <a:avLst/>
          </a:prstGeom>
        </p:spPr>
      </p:pic>
      <p:sp>
        <p:nvSpPr>
          <p:cNvPr id="40" name="Shape 28"/>
          <p:cNvSpPr/>
          <p:nvPr/>
        </p:nvSpPr>
        <p:spPr>
          <a:xfrm>
            <a:off x="6705295" y="3137306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1" name="Shape 29"/>
          <p:cNvSpPr/>
          <p:nvPr/>
        </p:nvSpPr>
        <p:spPr>
          <a:xfrm>
            <a:off x="6705295" y="3137306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2" name="Text 30"/>
          <p:cNvSpPr txBox="1"/>
          <p:nvPr/>
        </p:nvSpPr>
        <p:spPr>
          <a:xfrm>
            <a:off x="7248449" y="2718511"/>
            <a:ext cx="15105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Affected Indonesians</a:t>
            </a:r>
            <a:endParaRPr lang="en-US" sz="100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867144" y="3471062"/>
            <a:ext cx="333756" cy="267005"/>
          </a:xfrm>
          <a:prstGeom prst="rect">
            <a:avLst/>
          </a:prstGeom>
        </p:spPr>
      </p:pic>
      <p:sp>
        <p:nvSpPr>
          <p:cNvPr id="44" name="Shape 31"/>
          <p:cNvSpPr/>
          <p:nvPr/>
        </p:nvSpPr>
        <p:spPr>
          <a:xfrm>
            <a:off x="6705295" y="4185209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5" name="Shape 32"/>
          <p:cNvSpPr/>
          <p:nvPr/>
        </p:nvSpPr>
        <p:spPr>
          <a:xfrm>
            <a:off x="6705295" y="4185209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6" name="Shape 33"/>
          <p:cNvSpPr/>
          <p:nvPr/>
        </p:nvSpPr>
        <p:spPr>
          <a:xfrm>
            <a:off x="6705295" y="5233111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7" name="Shape 34"/>
          <p:cNvSpPr/>
          <p:nvPr/>
        </p:nvSpPr>
        <p:spPr>
          <a:xfrm>
            <a:off x="6705295" y="5233111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8" name="Shape 35"/>
          <p:cNvSpPr/>
          <p:nvPr/>
        </p:nvSpPr>
        <p:spPr>
          <a:xfrm>
            <a:off x="6705295" y="6281014"/>
            <a:ext cx="5029200" cy="933602"/>
          </a:xfrm>
          <a:prstGeom prst="roundRect">
            <a:avLst>
              <a:gd name="adj" fmla="val 1199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9" name="Shape 36"/>
          <p:cNvSpPr/>
          <p:nvPr/>
        </p:nvSpPr>
        <p:spPr>
          <a:xfrm>
            <a:off x="6705295" y="6281014"/>
            <a:ext cx="47549" cy="9336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50" name="Text 37"/>
          <p:cNvSpPr txBox="1"/>
          <p:nvPr/>
        </p:nvSpPr>
        <p:spPr>
          <a:xfrm>
            <a:off x="7248449" y="2232965"/>
            <a:ext cx="9912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15 million</a:t>
            </a:r>
            <a:endParaRPr lang="en-US" sz="1500" dirty="0"/>
          </a:p>
        </p:txBody>
      </p:sp>
      <p:sp>
        <p:nvSpPr>
          <p:cNvPr id="51" name="Text 38"/>
          <p:cNvSpPr txBox="1"/>
          <p:nvPr/>
        </p:nvSpPr>
        <p:spPr>
          <a:xfrm>
            <a:off x="7315200" y="3280867"/>
            <a:ext cx="8485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800,000</a:t>
            </a:r>
            <a:endParaRPr lang="en-US" sz="1500" dirty="0"/>
          </a:p>
        </p:txBody>
      </p:sp>
      <p:sp>
        <p:nvSpPr>
          <p:cNvPr id="52" name="Text 39"/>
          <p:cNvSpPr txBox="1"/>
          <p:nvPr/>
        </p:nvSpPr>
        <p:spPr>
          <a:xfrm>
            <a:off x="7181698" y="5375758"/>
            <a:ext cx="11622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10.7 million</a:t>
            </a:r>
            <a:endParaRPr lang="en-US" sz="1500" dirty="0"/>
          </a:p>
        </p:txBody>
      </p:sp>
      <p:sp>
        <p:nvSpPr>
          <p:cNvPr id="53" name="Text 40"/>
          <p:cNvSpPr txBox="1"/>
          <p:nvPr/>
        </p:nvSpPr>
        <p:spPr>
          <a:xfrm>
            <a:off x="7248449" y="2489911"/>
            <a:ext cx="11814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 Disease</a:t>
            </a:r>
            <a:endParaRPr lang="en-US" sz="1200" dirty="0"/>
          </a:p>
        </p:txBody>
      </p:sp>
      <p:sp>
        <p:nvSpPr>
          <p:cNvPr id="54" name="Text 41"/>
          <p:cNvSpPr txBox="1"/>
          <p:nvPr/>
        </p:nvSpPr>
        <p:spPr>
          <a:xfrm>
            <a:off x="7315200" y="3537814"/>
            <a:ext cx="10954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Tuberculosis</a:t>
            </a:r>
            <a:endParaRPr lang="en-US" sz="1200" dirty="0"/>
          </a:p>
        </p:txBody>
      </p:sp>
      <p:sp>
        <p:nvSpPr>
          <p:cNvPr id="55" name="Text 42"/>
          <p:cNvSpPr txBox="1"/>
          <p:nvPr/>
        </p:nvSpPr>
        <p:spPr>
          <a:xfrm>
            <a:off x="7315200" y="3766414"/>
            <a:ext cx="11292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Cases annually</a:t>
            </a:r>
            <a:endParaRPr lang="en-US" sz="1000" dirty="0"/>
          </a:p>
        </p:txBody>
      </p:sp>
      <p:pic>
        <p:nvPicPr>
          <p:cNvPr id="56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867144" y="4518965"/>
            <a:ext cx="267005" cy="267005"/>
          </a:xfrm>
          <a:prstGeom prst="rect">
            <a:avLst/>
          </a:prstGeom>
        </p:spPr>
      </p:pic>
      <p:sp>
        <p:nvSpPr>
          <p:cNvPr id="57" name="Text 43"/>
          <p:cNvSpPr txBox="1"/>
          <p:nvPr/>
        </p:nvSpPr>
        <p:spPr>
          <a:xfrm>
            <a:off x="7248449" y="4327855"/>
            <a:ext cx="8485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500,000</a:t>
            </a:r>
            <a:endParaRPr lang="en-US" sz="1500" dirty="0"/>
          </a:p>
        </p:txBody>
      </p:sp>
      <p:sp>
        <p:nvSpPr>
          <p:cNvPr id="58" name="Text 44"/>
          <p:cNvSpPr txBox="1"/>
          <p:nvPr/>
        </p:nvSpPr>
        <p:spPr>
          <a:xfrm>
            <a:off x="7248449" y="4585716"/>
            <a:ext cx="6007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</a:t>
            </a:r>
            <a:endParaRPr lang="en-US" sz="1200" dirty="0"/>
          </a:p>
        </p:txBody>
      </p:sp>
      <p:sp>
        <p:nvSpPr>
          <p:cNvPr id="59" name="Text 45"/>
          <p:cNvSpPr txBox="1"/>
          <p:nvPr/>
        </p:nvSpPr>
        <p:spPr>
          <a:xfrm>
            <a:off x="7248449" y="4814316"/>
            <a:ext cx="14145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New cases per year</a:t>
            </a:r>
            <a:endParaRPr lang="en-US" sz="1000" dirty="0"/>
          </a:p>
        </p:txBody>
      </p:sp>
      <p:pic>
        <p:nvPicPr>
          <p:cNvPr id="60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867144" y="5566867"/>
            <a:ext cx="200254" cy="267005"/>
          </a:xfrm>
          <a:prstGeom prst="rect">
            <a:avLst/>
          </a:prstGeom>
        </p:spPr>
      </p:pic>
      <p:sp>
        <p:nvSpPr>
          <p:cNvPr id="61" name="Text 46"/>
          <p:cNvSpPr txBox="1"/>
          <p:nvPr/>
        </p:nvSpPr>
        <p:spPr>
          <a:xfrm>
            <a:off x="7181698" y="5632704"/>
            <a:ext cx="8001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Diabetes</a:t>
            </a:r>
            <a:endParaRPr lang="en-US" sz="1200" dirty="0"/>
          </a:p>
        </p:txBody>
      </p:sp>
      <p:sp>
        <p:nvSpPr>
          <p:cNvPr id="62" name="Text 47"/>
          <p:cNvSpPr txBox="1"/>
          <p:nvPr/>
        </p:nvSpPr>
        <p:spPr>
          <a:xfrm>
            <a:off x="7181698" y="5861304"/>
            <a:ext cx="14145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Patients nationwide</a:t>
            </a:r>
            <a:endParaRPr lang="en-US" sz="1000" dirty="0"/>
          </a:p>
        </p:txBody>
      </p:sp>
      <p:pic>
        <p:nvPicPr>
          <p:cNvPr id="63" name="Image 13" descr="preencoded.png"/>
          <p:cNvPicPr>
            <a:picLocks noChangeAspect="1"/>
          </p:cNvPicPr>
          <p:nvPr/>
        </p:nvPicPr>
        <p:blipFill>
          <a:blip r:embed="rId16"/>
          <a:srcRect l="-1507" r="-1507"/>
          <a:stretch/>
        </p:blipFill>
        <p:spPr>
          <a:xfrm>
            <a:off x="6867144" y="6613855"/>
            <a:ext cx="171907" cy="267005"/>
          </a:xfrm>
          <a:prstGeom prst="rect">
            <a:avLst/>
          </a:prstGeom>
        </p:spPr>
      </p:pic>
      <p:sp>
        <p:nvSpPr>
          <p:cNvPr id="64" name="Text 48"/>
          <p:cNvSpPr txBox="1"/>
          <p:nvPr/>
        </p:nvSpPr>
        <p:spPr>
          <a:xfrm>
            <a:off x="7153351" y="6423660"/>
            <a:ext cx="10479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6.3 million</a:t>
            </a:r>
            <a:endParaRPr lang="en-US" sz="1500" dirty="0"/>
          </a:p>
        </p:txBody>
      </p:sp>
      <p:sp>
        <p:nvSpPr>
          <p:cNvPr id="65" name="Text 49"/>
          <p:cNvSpPr txBox="1"/>
          <p:nvPr/>
        </p:nvSpPr>
        <p:spPr>
          <a:xfrm>
            <a:off x="7153351" y="6680606"/>
            <a:ext cx="762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</a:t>
            </a:r>
            <a:endParaRPr lang="en-US" sz="1200" dirty="0"/>
          </a:p>
        </p:txBody>
      </p:sp>
      <p:sp>
        <p:nvSpPr>
          <p:cNvPr id="66" name="Text 50"/>
          <p:cNvSpPr txBox="1"/>
          <p:nvPr/>
        </p:nvSpPr>
        <p:spPr>
          <a:xfrm>
            <a:off x="7153351" y="6909206"/>
            <a:ext cx="12627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Children affected</a:t>
            </a:r>
            <a:endParaRPr lang="en-US" sz="1000" dirty="0"/>
          </a:p>
        </p:txBody>
      </p:sp>
      <p:sp>
        <p:nvSpPr>
          <p:cNvPr id="67" name="Shape 51"/>
          <p:cNvSpPr/>
          <p:nvPr/>
        </p:nvSpPr>
        <p:spPr>
          <a:xfrm>
            <a:off x="7944307" y="4814316"/>
            <a:ext cx="3333902" cy="1295705"/>
          </a:xfrm>
          <a:prstGeom prst="roundRect">
            <a:avLst>
              <a:gd name="adj" fmla="val 5189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8" name="Text 52"/>
          <p:cNvSpPr txBox="1"/>
          <p:nvPr/>
        </p:nvSpPr>
        <p:spPr>
          <a:xfrm>
            <a:off x="8096098" y="4928616"/>
            <a:ext cx="2991002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addresses the critical gap between Indonesia's high WhatsApp adoption and lack of reliable medical information sources.</a:t>
            </a:r>
            <a:endParaRPr lang="en-US" sz="1200" dirty="0"/>
          </a:p>
        </p:txBody>
      </p:sp>
      <p:sp>
        <p:nvSpPr>
          <p:cNvPr id="69" name="Text 53"/>
          <p:cNvSpPr txBox="1"/>
          <p:nvPr/>
        </p:nvSpPr>
        <p:spPr>
          <a:xfrm>
            <a:off x="10688422" y="5832958"/>
            <a:ext cx="5239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11:23 AM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258507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7258507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88136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175358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713732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62651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573268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3982" r="-33982"/>
          <a:stretch/>
        </p:blipFill>
        <p:spPr>
          <a:xfrm>
            <a:off x="0" y="0"/>
            <a:ext cx="12191695" cy="7258507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8606333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Content Example: Heart Disease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772485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symptom evaluation and guidance through WhatsApp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2743200" y="1499616"/>
            <a:ext cx="7619695" cy="4343400"/>
          </a:xfrm>
          <a:prstGeom prst="roundRect">
            <a:avLst>
              <a:gd name="adj" fmla="val 462"/>
            </a:avLst>
          </a:prstGeom>
          <a:solidFill>
            <a:srgbClr val="FFFFFF">
              <a:alpha val="90000"/>
            </a:srgbClr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2743200" y="1499616"/>
            <a:ext cx="7619695" cy="533095"/>
          </a:xfrm>
          <a:prstGeom prst="roundRect">
            <a:avLst>
              <a:gd name="adj" fmla="val 30630"/>
            </a:avLst>
          </a:prstGeom>
          <a:solidFill>
            <a:srgbClr val="075E54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9904" b="-9904"/>
          <a:stretch/>
        </p:blipFill>
        <p:spPr>
          <a:xfrm>
            <a:off x="2885846" y="1594714"/>
            <a:ext cx="286207" cy="342900"/>
          </a:xfrm>
          <a:prstGeom prst="rect">
            <a:avLst/>
          </a:prstGeom>
        </p:spPr>
      </p:pic>
      <p:sp>
        <p:nvSpPr>
          <p:cNvPr id="15" name="Text 6"/>
          <p:cNvSpPr txBox="1"/>
          <p:nvPr/>
        </p:nvSpPr>
        <p:spPr>
          <a:xfrm>
            <a:off x="3286354" y="1651406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625596" y="1680667"/>
            <a:ext cx="43891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>
                    <a:alpha val="75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online</a:t>
            </a:r>
            <a:endParaRPr lang="en-US" sz="900" dirty="0"/>
          </a:p>
        </p:txBody>
      </p:sp>
      <p:pic>
        <p:nvPicPr>
          <p:cNvPr id="17" name="Image 7" descr="preencoded.png"/>
          <p:cNvPicPr>
            <a:picLocks noChangeAspect="1"/>
          </p:cNvPicPr>
          <p:nvPr/>
        </p:nvPicPr>
        <p:blipFill>
          <a:blip r:embed="rId10"/>
          <a:srcRect l="-33" r="-33"/>
          <a:stretch/>
        </p:blipFill>
        <p:spPr>
          <a:xfrm>
            <a:off x="9477756" y="1689811"/>
            <a:ext cx="171907" cy="152705"/>
          </a:xfrm>
          <a:prstGeom prst="rect">
            <a:avLst/>
          </a:prstGeom>
        </p:spPr>
      </p:pic>
      <p:pic>
        <p:nvPicPr>
          <p:cNvPr id="18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801454" y="1689811"/>
            <a:ext cx="152705" cy="152705"/>
          </a:xfrm>
          <a:prstGeom prst="rect">
            <a:avLst/>
          </a:prstGeom>
        </p:spPr>
      </p:pic>
      <p:pic>
        <p:nvPicPr>
          <p:cNvPr id="19" name="Image 9" descr="preencoded.png"/>
          <p:cNvPicPr>
            <a:picLocks noChangeAspect="1"/>
          </p:cNvPicPr>
          <p:nvPr/>
        </p:nvPicPr>
        <p:blipFill>
          <a:blip r:embed="rId12"/>
          <a:srcRect l="-299" r="-299"/>
          <a:stretch/>
        </p:blipFill>
        <p:spPr>
          <a:xfrm>
            <a:off x="10105949" y="1689811"/>
            <a:ext cx="38405" cy="152705"/>
          </a:xfrm>
          <a:prstGeom prst="rect">
            <a:avLst/>
          </a:prstGeom>
        </p:spPr>
      </p:pic>
      <p:sp>
        <p:nvSpPr>
          <p:cNvPr id="20" name="Shape 8"/>
          <p:cNvSpPr/>
          <p:nvPr/>
        </p:nvSpPr>
        <p:spPr>
          <a:xfrm>
            <a:off x="2885846" y="2252167"/>
            <a:ext cx="5134356" cy="666598"/>
          </a:xfrm>
          <a:prstGeom prst="roundRect">
            <a:avLst>
              <a:gd name="adj" fmla="val 19596"/>
            </a:avLst>
          </a:prstGeom>
          <a:solidFill>
            <a:srgbClr val="FFFFFF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Text 9"/>
          <p:cNvSpPr txBox="1"/>
          <p:nvPr/>
        </p:nvSpPr>
        <p:spPr>
          <a:xfrm>
            <a:off x="3038551" y="2366467"/>
            <a:ext cx="35250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Dada saya sering sakit, apakah berbahaya?</a:t>
            </a:r>
            <a:endParaRPr lang="en-US" sz="1200" dirty="0"/>
          </a:p>
        </p:txBody>
      </p:sp>
      <p:sp>
        <p:nvSpPr>
          <p:cNvPr id="22" name="Text 10"/>
          <p:cNvSpPr txBox="1"/>
          <p:nvPr/>
        </p:nvSpPr>
        <p:spPr>
          <a:xfrm>
            <a:off x="7391095" y="2632558"/>
            <a:ext cx="5715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10:42 AM</a:t>
            </a:r>
            <a:endParaRPr lang="en-US" sz="900" dirty="0"/>
          </a:p>
        </p:txBody>
      </p:sp>
      <p:sp>
        <p:nvSpPr>
          <p:cNvPr id="23" name="Shape 11"/>
          <p:cNvSpPr/>
          <p:nvPr/>
        </p:nvSpPr>
        <p:spPr>
          <a:xfrm>
            <a:off x="5086807" y="2994660"/>
            <a:ext cx="5134356" cy="5810098"/>
          </a:xfrm>
          <a:prstGeom prst="roundRect">
            <a:avLst>
              <a:gd name="adj" fmla="val 330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4" name="Text 12"/>
          <p:cNvSpPr txBox="1"/>
          <p:nvPr/>
        </p:nvSpPr>
        <p:spPr>
          <a:xfrm>
            <a:off x="5238598" y="3108960"/>
            <a:ext cx="2670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🫀</a:t>
            </a:r>
            <a:endParaRPr lang="en-US" sz="1200" dirty="0"/>
          </a:p>
        </p:txBody>
      </p:sp>
      <p:sp>
        <p:nvSpPr>
          <p:cNvPr id="25" name="Text 13"/>
          <p:cNvSpPr txBox="1"/>
          <p:nvPr/>
        </p:nvSpPr>
        <p:spPr>
          <a:xfrm>
            <a:off x="5467198" y="3108960"/>
            <a:ext cx="22677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PENILAIAN GEJALA JANTUNG</a:t>
            </a:r>
            <a:endParaRPr lang="en-US" sz="1200" dirty="0"/>
          </a:p>
        </p:txBody>
      </p:sp>
      <p:sp>
        <p:nvSpPr>
          <p:cNvPr id="26" name="Text 14"/>
          <p:cNvSpPr txBox="1"/>
          <p:nvPr/>
        </p:nvSpPr>
        <p:spPr>
          <a:xfrm>
            <a:off x="5238598" y="3375965"/>
            <a:ext cx="4010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Nyeri dada bisa mengindikasikan berbagai kondisi:</a:t>
            </a:r>
            <a:endParaRPr lang="en-US" sz="1200" dirty="0"/>
          </a:p>
        </p:txBody>
      </p:sp>
      <p:sp>
        <p:nvSpPr>
          <p:cNvPr id="27" name="Shape 15"/>
          <p:cNvSpPr/>
          <p:nvPr/>
        </p:nvSpPr>
        <p:spPr>
          <a:xfrm>
            <a:off x="5238598" y="4747565"/>
            <a:ext cx="4828946" cy="9144"/>
          </a:xfrm>
          <a:prstGeom prst="rect">
            <a:avLst/>
          </a:prstGeom>
          <a:solidFill>
            <a:srgbClr val="000000">
              <a:alpha val="5000"/>
            </a:srgbClr>
          </a:solidFill>
          <a:ln/>
        </p:spPr>
      </p:sp>
      <p:sp>
        <p:nvSpPr>
          <p:cNvPr id="28" name="Shape 16"/>
          <p:cNvSpPr/>
          <p:nvPr/>
        </p:nvSpPr>
        <p:spPr>
          <a:xfrm>
            <a:off x="5238598" y="5899709"/>
            <a:ext cx="4828946" cy="9144"/>
          </a:xfrm>
          <a:prstGeom prst="rect">
            <a:avLst/>
          </a:prstGeom>
          <a:solidFill>
            <a:srgbClr val="000000">
              <a:alpha val="5000"/>
            </a:srgbClr>
          </a:solidFill>
          <a:ln/>
        </p:spPr>
      </p:sp>
      <p:sp>
        <p:nvSpPr>
          <p:cNvPr id="29" name="Shape 17"/>
          <p:cNvSpPr/>
          <p:nvPr/>
        </p:nvSpPr>
        <p:spPr>
          <a:xfrm>
            <a:off x="5238598" y="7052767"/>
            <a:ext cx="4828946" cy="9144"/>
          </a:xfrm>
          <a:prstGeom prst="rect">
            <a:avLst/>
          </a:prstGeom>
          <a:solidFill>
            <a:srgbClr val="000000">
              <a:alpha val="5000"/>
            </a:srgbClr>
          </a:solidFill>
          <a:ln/>
        </p:spPr>
      </p:sp>
      <p:sp>
        <p:nvSpPr>
          <p:cNvPr id="30" name="Shape 18"/>
          <p:cNvSpPr/>
          <p:nvPr/>
        </p:nvSpPr>
        <p:spPr>
          <a:xfrm>
            <a:off x="5238598" y="8129016"/>
            <a:ext cx="4828946" cy="9144"/>
          </a:xfrm>
          <a:prstGeom prst="rect">
            <a:avLst/>
          </a:prstGeom>
          <a:solidFill>
            <a:srgbClr val="000000">
              <a:alpha val="5000"/>
            </a:srgbClr>
          </a:solidFill>
          <a:ln/>
        </p:spPr>
      </p:sp>
      <p:sp>
        <p:nvSpPr>
          <p:cNvPr id="31" name="Text 19"/>
          <p:cNvSpPr txBox="1"/>
          <p:nvPr/>
        </p:nvSpPr>
        <p:spPr>
          <a:xfrm>
            <a:off x="5238598" y="3718865"/>
            <a:ext cx="3054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⚠️</a:t>
            </a:r>
            <a:endParaRPr lang="en-US" sz="1200" dirty="0"/>
          </a:p>
        </p:txBody>
      </p:sp>
      <p:sp>
        <p:nvSpPr>
          <p:cNvPr id="32" name="Text 20"/>
          <p:cNvSpPr txBox="1"/>
          <p:nvPr/>
        </p:nvSpPr>
        <p:spPr>
          <a:xfrm>
            <a:off x="5238598" y="4871009"/>
            <a:ext cx="3054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🚨</a:t>
            </a:r>
            <a:endParaRPr lang="en-US" sz="1200" dirty="0"/>
          </a:p>
        </p:txBody>
      </p:sp>
      <p:sp>
        <p:nvSpPr>
          <p:cNvPr id="33" name="Text 21"/>
          <p:cNvSpPr txBox="1"/>
          <p:nvPr/>
        </p:nvSpPr>
        <p:spPr>
          <a:xfrm>
            <a:off x="5238598" y="6024067"/>
            <a:ext cx="3054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</a:t>
            </a:r>
            <a:endParaRPr lang="en-US" sz="1200" dirty="0"/>
          </a:p>
        </p:txBody>
      </p:sp>
      <p:sp>
        <p:nvSpPr>
          <p:cNvPr id="34" name="Text 22"/>
          <p:cNvSpPr txBox="1"/>
          <p:nvPr/>
        </p:nvSpPr>
        <p:spPr>
          <a:xfrm>
            <a:off x="5238598" y="7176211"/>
            <a:ext cx="3054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🏥</a:t>
            </a:r>
            <a:endParaRPr lang="en-US" sz="1200" dirty="0"/>
          </a:p>
        </p:txBody>
      </p:sp>
      <p:sp>
        <p:nvSpPr>
          <p:cNvPr id="35" name="Text 23"/>
          <p:cNvSpPr txBox="1"/>
          <p:nvPr/>
        </p:nvSpPr>
        <p:spPr>
          <a:xfrm>
            <a:off x="5505602" y="3718865"/>
            <a:ext cx="26956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GEJALA YANG PERLU DIWASPADAI:</a:t>
            </a:r>
            <a:endParaRPr lang="en-US" sz="1200" dirty="0"/>
          </a:p>
        </p:txBody>
      </p:sp>
      <p:sp>
        <p:nvSpPr>
          <p:cNvPr id="36" name="Text 24"/>
          <p:cNvSpPr txBox="1"/>
          <p:nvPr/>
        </p:nvSpPr>
        <p:spPr>
          <a:xfrm>
            <a:off x="5505602" y="4871009"/>
            <a:ext cx="1638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SEGERA KE IGD JIKA:</a:t>
            </a:r>
            <a:endParaRPr lang="en-US" sz="1200" dirty="0"/>
          </a:p>
        </p:txBody>
      </p:sp>
      <p:sp>
        <p:nvSpPr>
          <p:cNvPr id="37" name="Text 25"/>
          <p:cNvSpPr txBox="1"/>
          <p:nvPr/>
        </p:nvSpPr>
        <p:spPr>
          <a:xfrm>
            <a:off x="5505602" y="6024067"/>
            <a:ext cx="19915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LANGKAH SELANJUTNYA:</a:t>
            </a:r>
            <a:endParaRPr lang="en-US" sz="1200" dirty="0"/>
          </a:p>
        </p:txBody>
      </p:sp>
      <p:sp>
        <p:nvSpPr>
          <p:cNvPr id="38" name="Text 26"/>
          <p:cNvSpPr txBox="1"/>
          <p:nvPr/>
        </p:nvSpPr>
        <p:spPr>
          <a:xfrm>
            <a:off x="5505602" y="7176211"/>
            <a:ext cx="16770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FASILITAS TERDEKAT:</a:t>
            </a:r>
            <a:endParaRPr lang="en-US" sz="1200" dirty="0"/>
          </a:p>
        </p:txBody>
      </p:sp>
      <p:sp>
        <p:nvSpPr>
          <p:cNvPr id="39" name="Text 27"/>
          <p:cNvSpPr txBox="1"/>
          <p:nvPr/>
        </p:nvSpPr>
        <p:spPr>
          <a:xfrm>
            <a:off x="5467198" y="3984955"/>
            <a:ext cx="2477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Nyeri seperti ditekan/diremas</a:t>
            </a:r>
            <a:endParaRPr lang="en-US" sz="1200" dirty="0"/>
          </a:p>
        </p:txBody>
      </p:sp>
      <p:sp>
        <p:nvSpPr>
          <p:cNvPr id="40" name="Text 28"/>
          <p:cNvSpPr txBox="1"/>
          <p:nvPr/>
        </p:nvSpPr>
        <p:spPr>
          <a:xfrm>
            <a:off x="5467198" y="4213555"/>
            <a:ext cx="30102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Menjalar ke lengan kiri, leher, rahang</a:t>
            </a:r>
            <a:endParaRPr lang="en-US" sz="1200" dirty="0"/>
          </a:p>
        </p:txBody>
      </p:sp>
      <p:sp>
        <p:nvSpPr>
          <p:cNvPr id="41" name="Text 29"/>
          <p:cNvSpPr txBox="1"/>
          <p:nvPr/>
        </p:nvSpPr>
        <p:spPr>
          <a:xfrm>
            <a:off x="5467198" y="4442155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Disertai sesak nafas, mual, keringat dingin</a:t>
            </a:r>
            <a:endParaRPr lang="en-US" sz="1200" dirty="0"/>
          </a:p>
        </p:txBody>
      </p:sp>
      <p:sp>
        <p:nvSpPr>
          <p:cNvPr id="42" name="Text 30"/>
          <p:cNvSpPr txBox="1"/>
          <p:nvPr/>
        </p:nvSpPr>
        <p:spPr>
          <a:xfrm>
            <a:off x="5467198" y="5138014"/>
            <a:ext cx="24295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Nyeri sangat hebat &gt;15 menit</a:t>
            </a:r>
            <a:endParaRPr lang="en-US" sz="1200" dirty="0"/>
          </a:p>
        </p:txBody>
      </p:sp>
      <p:sp>
        <p:nvSpPr>
          <p:cNvPr id="43" name="Text 31"/>
          <p:cNvSpPr txBox="1"/>
          <p:nvPr/>
        </p:nvSpPr>
        <p:spPr>
          <a:xfrm>
            <a:off x="5467198" y="5366614"/>
            <a:ext cx="24862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Pingsan atau hampir pingsan</a:t>
            </a:r>
            <a:endParaRPr lang="en-US" sz="1200" dirty="0"/>
          </a:p>
        </p:txBody>
      </p:sp>
      <p:sp>
        <p:nvSpPr>
          <p:cNvPr id="44" name="Text 32"/>
          <p:cNvSpPr txBox="1"/>
          <p:nvPr/>
        </p:nvSpPr>
        <p:spPr>
          <a:xfrm>
            <a:off x="5467198" y="5595214"/>
            <a:ext cx="1591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Sesak nafas berat</a:t>
            </a:r>
            <a:endParaRPr lang="en-US" sz="1200" dirty="0"/>
          </a:p>
        </p:txBody>
      </p:sp>
      <p:sp>
        <p:nvSpPr>
          <p:cNvPr id="45" name="Text 33"/>
          <p:cNvSpPr txBox="1"/>
          <p:nvPr/>
        </p:nvSpPr>
        <p:spPr>
          <a:xfrm>
            <a:off x="5467198" y="6290158"/>
            <a:ext cx="37152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Segera ke Puskesmas untuk pemeriksaan EKG</a:t>
            </a:r>
            <a:endParaRPr lang="en-US" sz="1200" dirty="0"/>
          </a:p>
        </p:txBody>
      </p:sp>
      <p:sp>
        <p:nvSpPr>
          <p:cNvPr id="46" name="Text 34"/>
          <p:cNvSpPr txBox="1"/>
          <p:nvPr/>
        </p:nvSpPr>
        <p:spPr>
          <a:xfrm>
            <a:off x="5467198" y="6518758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Bawa daftar obat yang dikonsumsi</a:t>
            </a:r>
            <a:endParaRPr lang="en-US" sz="1200" dirty="0"/>
          </a:p>
        </p:txBody>
      </p:sp>
      <p:sp>
        <p:nvSpPr>
          <p:cNvPr id="47" name="Text 35"/>
          <p:cNvSpPr txBox="1"/>
          <p:nvPr/>
        </p:nvSpPr>
        <p:spPr>
          <a:xfrm>
            <a:off x="5467198" y="6747358"/>
            <a:ext cx="23244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Catat kapan gejala muncul</a:t>
            </a:r>
            <a:endParaRPr lang="en-US" sz="1200" dirty="0"/>
          </a:p>
        </p:txBody>
      </p:sp>
      <p:sp>
        <p:nvSpPr>
          <p:cNvPr id="48" name="Shape 36"/>
          <p:cNvSpPr/>
          <p:nvPr/>
        </p:nvSpPr>
        <p:spPr>
          <a:xfrm>
            <a:off x="5238598" y="7443216"/>
            <a:ext cx="4828946" cy="609905"/>
          </a:xfrm>
          <a:prstGeom prst="roundRect">
            <a:avLst>
              <a:gd name="adj" fmla="val 9370"/>
            </a:avLst>
          </a:prstGeom>
          <a:solidFill>
            <a:srgbClr val="FFFFFF">
              <a:alpha val="50000"/>
            </a:srgbClr>
          </a:solidFill>
          <a:ln/>
        </p:spPr>
      </p:sp>
      <p:sp>
        <p:nvSpPr>
          <p:cNvPr id="49" name="Text 37"/>
          <p:cNvSpPr txBox="1"/>
          <p:nvPr/>
        </p:nvSpPr>
        <p:spPr>
          <a:xfrm>
            <a:off x="5467198" y="7519111"/>
            <a:ext cx="33439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Puskesmas Kecamatan Menteng - 1.2 km</a:t>
            </a:r>
            <a:endParaRPr lang="en-US" sz="1200" dirty="0"/>
          </a:p>
        </p:txBody>
      </p:sp>
      <p:sp>
        <p:nvSpPr>
          <p:cNvPr id="50" name="Text 38"/>
          <p:cNvSpPr txBox="1"/>
          <p:nvPr/>
        </p:nvSpPr>
        <p:spPr>
          <a:xfrm>
            <a:off x="5467198" y="7747711"/>
            <a:ext cx="24862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• RSUD Cempaka Putih - 2.5 km</a:t>
            </a:r>
            <a:endParaRPr lang="en-US" sz="1200" dirty="0"/>
          </a:p>
        </p:txBody>
      </p:sp>
      <p:sp>
        <p:nvSpPr>
          <p:cNvPr id="51" name="Text 39"/>
          <p:cNvSpPr txBox="1"/>
          <p:nvPr/>
        </p:nvSpPr>
        <p:spPr>
          <a:xfrm>
            <a:off x="5238598" y="8252460"/>
            <a:ext cx="32296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Apakah ada gejala lain yang menyertai?</a:t>
            </a:r>
            <a:endParaRPr lang="en-US" sz="1200" dirty="0"/>
          </a:p>
        </p:txBody>
      </p:sp>
      <p:sp>
        <p:nvSpPr>
          <p:cNvPr id="52" name="Text 40"/>
          <p:cNvSpPr txBox="1"/>
          <p:nvPr/>
        </p:nvSpPr>
        <p:spPr>
          <a:xfrm>
            <a:off x="9485071" y="8519465"/>
            <a:ext cx="5715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10:43 AM</a:t>
            </a:r>
            <a:endParaRPr lang="en-US" sz="900" dirty="0"/>
          </a:p>
        </p:txBody>
      </p:sp>
      <p:pic>
        <p:nvPicPr>
          <p:cNvPr id="53" name="Image 10" descr="preencoded.png"/>
          <p:cNvPicPr>
            <a:picLocks noChangeAspect="1"/>
          </p:cNvPicPr>
          <p:nvPr/>
        </p:nvPicPr>
        <p:blipFill>
          <a:blip r:embed="rId13"/>
          <a:srcRect l="-2571" r="-2571"/>
          <a:stretch/>
        </p:blipFill>
        <p:spPr>
          <a:xfrm>
            <a:off x="9963302" y="8543239"/>
            <a:ext cx="105156" cy="114300"/>
          </a:xfrm>
          <a:prstGeom prst="rect">
            <a:avLst/>
          </a:prstGeom>
        </p:spPr>
      </p:pic>
      <p:sp>
        <p:nvSpPr>
          <p:cNvPr id="54" name="Shape 41"/>
          <p:cNvSpPr/>
          <p:nvPr/>
        </p:nvSpPr>
        <p:spPr>
          <a:xfrm>
            <a:off x="3076956" y="8919058"/>
            <a:ext cx="75895" cy="75895"/>
          </a:xfrm>
          <a:prstGeom prst="roundRect">
            <a:avLst>
              <a:gd name="adj" fmla="val 1204822"/>
            </a:avLst>
          </a:prstGeom>
          <a:solidFill>
            <a:srgbClr val="E5E7EB">
              <a:alpha val="83000"/>
            </a:srgbClr>
          </a:solidFill>
          <a:ln/>
        </p:spPr>
      </p:sp>
      <p:sp>
        <p:nvSpPr>
          <p:cNvPr id="55" name="Shape 42"/>
          <p:cNvSpPr/>
          <p:nvPr/>
        </p:nvSpPr>
        <p:spPr>
          <a:xfrm>
            <a:off x="3228746" y="8919058"/>
            <a:ext cx="75895" cy="75895"/>
          </a:xfrm>
          <a:prstGeom prst="roundRect">
            <a:avLst>
              <a:gd name="adj" fmla="val 1204822"/>
            </a:avLst>
          </a:prstGeom>
          <a:solidFill>
            <a:srgbClr val="E5E7EB">
              <a:alpha val="96000"/>
            </a:srgbClr>
          </a:solidFill>
          <a:ln/>
        </p:spPr>
      </p:sp>
      <p:sp>
        <p:nvSpPr>
          <p:cNvPr id="56" name="Shape 43"/>
          <p:cNvSpPr/>
          <p:nvPr/>
        </p:nvSpPr>
        <p:spPr>
          <a:xfrm>
            <a:off x="3381451" y="8919058"/>
            <a:ext cx="75895" cy="75895"/>
          </a:xfrm>
          <a:prstGeom prst="roundRect">
            <a:avLst>
              <a:gd name="adj" fmla="val 1204822"/>
            </a:avLst>
          </a:prstGeom>
          <a:solidFill>
            <a:srgbClr val="E5E7EB"/>
          </a:solidFill>
          <a:ln/>
        </p:spPr>
      </p:sp>
      <p:sp>
        <p:nvSpPr>
          <p:cNvPr id="57" name="Shape 44"/>
          <p:cNvSpPr/>
          <p:nvPr/>
        </p:nvSpPr>
        <p:spPr>
          <a:xfrm>
            <a:off x="7239305" y="6071616"/>
            <a:ext cx="4267505" cy="1181405"/>
          </a:xfrm>
          <a:prstGeom prst="roundRect">
            <a:avLst>
              <a:gd name="adj" fmla="val 4994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8" name="Shape 45"/>
          <p:cNvSpPr/>
          <p:nvPr/>
        </p:nvSpPr>
        <p:spPr>
          <a:xfrm>
            <a:off x="7239305" y="6071616"/>
            <a:ext cx="38405" cy="1181405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59" name="Image 11" descr="preencoded.png"/>
          <p:cNvPicPr>
            <a:picLocks noChangeAspect="1"/>
          </p:cNvPicPr>
          <p:nvPr/>
        </p:nvPicPr>
        <p:blipFill>
          <a:blip r:embed="rId14"/>
          <a:srcRect t="-20192" b="-20192"/>
          <a:stretch/>
        </p:blipFill>
        <p:spPr>
          <a:xfrm>
            <a:off x="7429500" y="6261811"/>
            <a:ext cx="142646" cy="267005"/>
          </a:xfrm>
          <a:prstGeom prst="rect">
            <a:avLst/>
          </a:prstGeom>
        </p:spPr>
      </p:pic>
      <p:sp>
        <p:nvSpPr>
          <p:cNvPr id="60" name="Text 46"/>
          <p:cNvSpPr txBox="1"/>
          <p:nvPr/>
        </p:nvSpPr>
        <p:spPr>
          <a:xfrm>
            <a:off x="7686446" y="6223406"/>
            <a:ext cx="356250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Medical-grade response based on validated sources</a:t>
            </a:r>
            <a:endParaRPr lang="en-US" sz="1200" dirty="0"/>
          </a:p>
        </p:txBody>
      </p:sp>
      <p:sp>
        <p:nvSpPr>
          <p:cNvPr id="61" name="Text 47"/>
          <p:cNvSpPr txBox="1"/>
          <p:nvPr/>
        </p:nvSpPr>
        <p:spPr>
          <a:xfrm>
            <a:off x="7686446" y="6719011"/>
            <a:ext cx="3300984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 responses follow WHO and Kemenkes clinical guidelines with emergency detection capability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48949" y="1028700"/>
            <a:ext cx="333756" cy="267005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930738" y="27432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43870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3657600" y="52578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8887054" y="56007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8406079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Content Example: Tuberculosis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85066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Case study: Early TB detection through AI-powered symptom evaluation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575511"/>
            <a:ext cx="4457700" cy="5143500"/>
          </a:xfrm>
          <a:prstGeom prst="roundRect">
            <a:avLst>
              <a:gd name="adj" fmla="val 657"/>
            </a:avLst>
          </a:prstGeom>
          <a:solidFill>
            <a:srgbClr val="FFFFFF">
              <a:alpha val="90000"/>
            </a:srgbClr>
          </a:solidFill>
          <a:ln/>
          <a:effectLst>
            <a:outerShdw blurRad="1016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419149" y="1623060"/>
            <a:ext cx="4362602" cy="571500"/>
          </a:xfrm>
          <a:prstGeom prst="roundRect">
            <a:avLst>
              <a:gd name="adj" fmla="val 26667"/>
            </a:avLst>
          </a:prstGeom>
          <a:solidFill>
            <a:srgbClr val="075E54"/>
          </a:solidFill>
          <a:ln/>
        </p:spPr>
      </p:sp>
      <p:sp>
        <p:nvSpPr>
          <p:cNvPr id="14" name="Shape 6"/>
          <p:cNvSpPr/>
          <p:nvPr/>
        </p:nvSpPr>
        <p:spPr>
          <a:xfrm>
            <a:off x="1561795" y="1718158"/>
            <a:ext cx="381305" cy="381305"/>
          </a:xfrm>
          <a:prstGeom prst="roundRect">
            <a:avLst>
              <a:gd name="adj" fmla="val 239808"/>
            </a:avLst>
          </a:prstGeom>
          <a:solidFill>
            <a:srgbClr val="D1D5DB"/>
          </a:solidFill>
          <a:ln/>
        </p:spPr>
      </p:sp>
      <p:pic>
        <p:nvPicPr>
          <p:cNvPr id="15" name="Image 6" descr="preencoded.png"/>
          <p:cNvPicPr>
            <a:picLocks noChangeAspect="1"/>
          </p:cNvPicPr>
          <p:nvPr/>
        </p:nvPicPr>
        <p:blipFill>
          <a:blip r:embed="rId9"/>
          <a:srcRect t="-43" b="-43"/>
          <a:stretch/>
        </p:blipFill>
        <p:spPr>
          <a:xfrm>
            <a:off x="1686154" y="1832458"/>
            <a:ext cx="133502" cy="152705"/>
          </a:xfrm>
          <a:prstGeom prst="rect">
            <a:avLst/>
          </a:prstGeom>
        </p:spPr>
      </p:pic>
      <p:sp>
        <p:nvSpPr>
          <p:cNvPr id="16" name="Text 7"/>
          <p:cNvSpPr txBox="1"/>
          <p:nvPr/>
        </p:nvSpPr>
        <p:spPr>
          <a:xfrm>
            <a:off x="2057400" y="1718158"/>
            <a:ext cx="4672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2057400" y="1937614"/>
            <a:ext cx="4572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Online</a:t>
            </a:r>
            <a:endParaRPr lang="en-US" sz="900" dirty="0"/>
          </a:p>
        </p:txBody>
      </p:sp>
      <p:sp>
        <p:nvSpPr>
          <p:cNvPr id="18" name="Shape 9"/>
          <p:cNvSpPr/>
          <p:nvPr/>
        </p:nvSpPr>
        <p:spPr>
          <a:xfrm>
            <a:off x="1419149" y="2194560"/>
            <a:ext cx="4362602" cy="4476902"/>
          </a:xfrm>
          <a:prstGeom prst="rect">
            <a:avLst/>
          </a:prstGeom>
          <a:solidFill>
            <a:srgbClr val="E5DDD5"/>
          </a:solidFill>
          <a:ln/>
        </p:spPr>
      </p:sp>
      <p:sp>
        <p:nvSpPr>
          <p:cNvPr id="19" name="Shape 10"/>
          <p:cNvSpPr/>
          <p:nvPr/>
        </p:nvSpPr>
        <p:spPr>
          <a:xfrm>
            <a:off x="1571854" y="2347265"/>
            <a:ext cx="2848356" cy="790956"/>
          </a:xfrm>
          <a:prstGeom prst="roundRect">
            <a:avLst>
              <a:gd name="adj" fmla="val 11143"/>
            </a:avLst>
          </a:prstGeom>
          <a:solidFill>
            <a:srgbClr val="FFFFFF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1"/>
          <p:cNvSpPr txBox="1"/>
          <p:nvPr/>
        </p:nvSpPr>
        <p:spPr>
          <a:xfrm>
            <a:off x="1686154" y="2423160"/>
            <a:ext cx="26289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Batuk saya sudah 3 minggu, apa perlu periksa TB?</a:t>
            </a:r>
            <a:endParaRPr lang="en-US" sz="1200" dirty="0"/>
          </a:p>
        </p:txBody>
      </p:sp>
      <p:sp>
        <p:nvSpPr>
          <p:cNvPr id="21" name="Text 12"/>
          <p:cNvSpPr txBox="1"/>
          <p:nvPr/>
        </p:nvSpPr>
        <p:spPr>
          <a:xfrm>
            <a:off x="3855110" y="2899562"/>
            <a:ext cx="526694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9999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10:05 AM</a:t>
            </a:r>
            <a:endParaRPr lang="en-US" sz="800" dirty="0"/>
          </a:p>
        </p:txBody>
      </p:sp>
      <p:sp>
        <p:nvSpPr>
          <p:cNvPr id="22" name="Shape 13"/>
          <p:cNvSpPr/>
          <p:nvPr/>
        </p:nvSpPr>
        <p:spPr>
          <a:xfrm>
            <a:off x="2382926" y="3208630"/>
            <a:ext cx="3247949" cy="6543446"/>
          </a:xfrm>
          <a:prstGeom prst="roundRect">
            <a:avLst>
              <a:gd name="adj" fmla="val 660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Text 14"/>
          <p:cNvSpPr txBox="1"/>
          <p:nvPr/>
        </p:nvSpPr>
        <p:spPr>
          <a:xfrm>
            <a:off x="2497226" y="3285439"/>
            <a:ext cx="2772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🫁 EVALUASI GEJALA TUBERKULOSIS</a:t>
            </a:r>
            <a:endParaRPr lang="en-US" sz="1200" dirty="0"/>
          </a:p>
        </p:txBody>
      </p:sp>
      <p:sp>
        <p:nvSpPr>
          <p:cNvPr id="24" name="Text 15"/>
          <p:cNvSpPr txBox="1"/>
          <p:nvPr/>
        </p:nvSpPr>
        <p:spPr>
          <a:xfrm>
            <a:off x="2497226" y="4123030"/>
            <a:ext cx="29910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🔍 GEJALA TB YANG PATUT DICURIGAI:</a:t>
            </a:r>
            <a:endParaRPr lang="en-US" sz="1200" dirty="0"/>
          </a:p>
        </p:txBody>
      </p:sp>
      <p:sp>
        <p:nvSpPr>
          <p:cNvPr id="25" name="Text 16"/>
          <p:cNvSpPr txBox="1"/>
          <p:nvPr/>
        </p:nvSpPr>
        <p:spPr>
          <a:xfrm>
            <a:off x="2497226" y="5457139"/>
            <a:ext cx="25438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⚠️ PERLU PEMERIKSAAN SEGERA:</a:t>
            </a:r>
            <a:endParaRPr lang="en-US" sz="1200" dirty="0"/>
          </a:p>
        </p:txBody>
      </p:sp>
      <p:sp>
        <p:nvSpPr>
          <p:cNvPr id="26" name="Text 17"/>
          <p:cNvSpPr txBox="1"/>
          <p:nvPr/>
        </p:nvSpPr>
        <p:spPr>
          <a:xfrm>
            <a:off x="2497226" y="6294730"/>
            <a:ext cx="2867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📋 PEMERIKSAAN YANG DIPERLUKAN:</a:t>
            </a:r>
            <a:endParaRPr lang="en-US" sz="1200" dirty="0"/>
          </a:p>
        </p:txBody>
      </p:sp>
      <p:sp>
        <p:nvSpPr>
          <p:cNvPr id="27" name="Text 18"/>
          <p:cNvSpPr txBox="1"/>
          <p:nvPr/>
        </p:nvSpPr>
        <p:spPr>
          <a:xfrm>
            <a:off x="2497226" y="7247534"/>
            <a:ext cx="20098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🏥 LOKASI PEMERIKSAAN:</a:t>
            </a:r>
            <a:endParaRPr lang="en-US" sz="1200" dirty="0"/>
          </a:p>
        </p:txBody>
      </p:sp>
      <p:sp>
        <p:nvSpPr>
          <p:cNvPr id="28" name="Text 19"/>
          <p:cNvSpPr txBox="1"/>
          <p:nvPr/>
        </p:nvSpPr>
        <p:spPr>
          <a:xfrm>
            <a:off x="2497226" y="8086039"/>
            <a:ext cx="23527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💡 PENCEGAHAN PENULARAN:</a:t>
            </a:r>
            <a:endParaRPr lang="en-US" sz="1200" dirty="0"/>
          </a:p>
        </p:txBody>
      </p:sp>
      <p:sp>
        <p:nvSpPr>
          <p:cNvPr id="29" name="Text 20"/>
          <p:cNvSpPr txBox="1"/>
          <p:nvPr/>
        </p:nvSpPr>
        <p:spPr>
          <a:xfrm>
            <a:off x="2497226" y="9037930"/>
            <a:ext cx="241950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Sudah berapa lama batuknya berlangsung?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2497226" y="3551530"/>
            <a:ext cx="28200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Batuk &gt;2 minggu adalah salah satu gejala TB:</a:t>
            </a:r>
            <a:endParaRPr lang="en-US" sz="1200" dirty="0"/>
          </a:p>
        </p:txBody>
      </p:sp>
      <p:sp>
        <p:nvSpPr>
          <p:cNvPr id="31" name="Text 22"/>
          <p:cNvSpPr txBox="1"/>
          <p:nvPr/>
        </p:nvSpPr>
        <p:spPr>
          <a:xfrm>
            <a:off x="2497226" y="5723230"/>
            <a:ext cx="30678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Gejala Anda memenuhi kriteria suspek TB</a:t>
            </a:r>
            <a:endParaRPr lang="en-US" sz="1200" dirty="0"/>
          </a:p>
        </p:txBody>
      </p:sp>
      <p:sp>
        <p:nvSpPr>
          <p:cNvPr id="32" name="Text 23"/>
          <p:cNvSpPr txBox="1"/>
          <p:nvPr/>
        </p:nvSpPr>
        <p:spPr>
          <a:xfrm>
            <a:off x="2497226" y="7514539"/>
            <a:ext cx="25246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[Puskesmas dengan fasilitas TB terdekat]</a:t>
            </a:r>
            <a:endParaRPr lang="en-US" sz="1200" dirty="0"/>
          </a:p>
        </p:txBody>
      </p:sp>
      <p:sp>
        <p:nvSpPr>
          <p:cNvPr id="33" name="Text 24"/>
          <p:cNvSpPr txBox="1"/>
          <p:nvPr/>
        </p:nvSpPr>
        <p:spPr>
          <a:xfrm>
            <a:off x="2687422" y="4390034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Batuk berdahak &gt;2 minggu</a:t>
            </a:r>
            <a:endParaRPr lang="en-US" sz="1000" dirty="0"/>
          </a:p>
        </p:txBody>
      </p:sp>
      <p:sp>
        <p:nvSpPr>
          <p:cNvPr id="34" name="Text 25"/>
          <p:cNvSpPr txBox="1"/>
          <p:nvPr/>
        </p:nvSpPr>
        <p:spPr>
          <a:xfrm>
            <a:off x="2687422" y="4580230"/>
            <a:ext cx="21296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Demam hilang timbul &gt;1 bulan</a:t>
            </a:r>
            <a:endParaRPr lang="en-US" sz="1000" dirty="0"/>
          </a:p>
        </p:txBody>
      </p:sp>
      <p:sp>
        <p:nvSpPr>
          <p:cNvPr id="35" name="Text 26"/>
          <p:cNvSpPr txBox="1"/>
          <p:nvPr/>
        </p:nvSpPr>
        <p:spPr>
          <a:xfrm>
            <a:off x="2687422" y="4771339"/>
            <a:ext cx="13862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Berkeringat malam</a:t>
            </a:r>
            <a:endParaRPr lang="en-US" sz="1000" dirty="0"/>
          </a:p>
        </p:txBody>
      </p:sp>
      <p:sp>
        <p:nvSpPr>
          <p:cNvPr id="36" name="Text 27"/>
          <p:cNvSpPr txBox="1"/>
          <p:nvPr/>
        </p:nvSpPr>
        <p:spPr>
          <a:xfrm>
            <a:off x="2687422" y="4961534"/>
            <a:ext cx="22247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Berat badan turun tanpa sebab</a:t>
            </a:r>
            <a:endParaRPr lang="en-US" sz="1000" dirty="0"/>
          </a:p>
        </p:txBody>
      </p:sp>
      <p:sp>
        <p:nvSpPr>
          <p:cNvPr id="37" name="Text 28"/>
          <p:cNvSpPr txBox="1"/>
          <p:nvPr/>
        </p:nvSpPr>
        <p:spPr>
          <a:xfrm>
            <a:off x="2687422" y="5151730"/>
            <a:ext cx="16431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Nafsu makan menurun</a:t>
            </a:r>
            <a:endParaRPr lang="en-US" sz="1000" dirty="0"/>
          </a:p>
        </p:txBody>
      </p:sp>
      <p:sp>
        <p:nvSpPr>
          <p:cNvPr id="38" name="Text 29"/>
          <p:cNvSpPr txBox="1"/>
          <p:nvPr/>
        </p:nvSpPr>
        <p:spPr>
          <a:xfrm>
            <a:off x="2687422" y="6561734"/>
            <a:ext cx="25200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Dahak sewaktu-pagi-sewaktu (SPS)</a:t>
            </a:r>
            <a:endParaRPr lang="en-US" sz="1000" dirty="0"/>
          </a:p>
        </p:txBody>
      </p:sp>
      <p:sp>
        <p:nvSpPr>
          <p:cNvPr id="39" name="Text 30"/>
          <p:cNvSpPr txBox="1"/>
          <p:nvPr/>
        </p:nvSpPr>
        <p:spPr>
          <a:xfrm>
            <a:off x="2687422" y="6751930"/>
            <a:ext cx="13478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Foto rontgen dada</a:t>
            </a:r>
            <a:endParaRPr lang="en-US" sz="1000" dirty="0"/>
          </a:p>
        </p:txBody>
      </p:sp>
      <p:sp>
        <p:nvSpPr>
          <p:cNvPr id="40" name="Text 31"/>
          <p:cNvSpPr txBox="1"/>
          <p:nvPr/>
        </p:nvSpPr>
        <p:spPr>
          <a:xfrm>
            <a:off x="2687422" y="6943039"/>
            <a:ext cx="14438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Gratis di Puskesmas</a:t>
            </a:r>
            <a:endParaRPr lang="en-US" sz="1000" dirty="0"/>
          </a:p>
        </p:txBody>
      </p:sp>
      <p:sp>
        <p:nvSpPr>
          <p:cNvPr id="41" name="Text 32"/>
          <p:cNvSpPr txBox="1"/>
          <p:nvPr/>
        </p:nvSpPr>
        <p:spPr>
          <a:xfrm>
            <a:off x="2687422" y="8352130"/>
            <a:ext cx="1996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Gunakan masker saat batuk</a:t>
            </a:r>
            <a:endParaRPr lang="en-US" sz="1000" dirty="0"/>
          </a:p>
        </p:txBody>
      </p:sp>
      <p:sp>
        <p:nvSpPr>
          <p:cNvPr id="42" name="Text 33"/>
          <p:cNvSpPr txBox="1"/>
          <p:nvPr/>
        </p:nvSpPr>
        <p:spPr>
          <a:xfrm>
            <a:off x="2687422" y="8543239"/>
            <a:ext cx="21387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Tutup mulut saat batuk/bersin</a:t>
            </a:r>
            <a:endParaRPr lang="en-US" sz="1000" dirty="0"/>
          </a:p>
        </p:txBody>
      </p:sp>
      <p:sp>
        <p:nvSpPr>
          <p:cNvPr id="43" name="Text 34"/>
          <p:cNvSpPr txBox="1"/>
          <p:nvPr/>
        </p:nvSpPr>
        <p:spPr>
          <a:xfrm>
            <a:off x="2687422" y="8733434"/>
            <a:ext cx="22247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Jaga ventilasi rumah tetap baik</a:t>
            </a:r>
            <a:endParaRPr lang="en-US" sz="1000" dirty="0"/>
          </a:p>
        </p:txBody>
      </p:sp>
      <p:sp>
        <p:nvSpPr>
          <p:cNvPr id="44" name="Text 35"/>
          <p:cNvSpPr txBox="1"/>
          <p:nvPr/>
        </p:nvSpPr>
        <p:spPr>
          <a:xfrm>
            <a:off x="5080406" y="9514332"/>
            <a:ext cx="51755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9999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10:07 AM</a:t>
            </a:r>
            <a:endParaRPr lang="en-US" sz="800" dirty="0"/>
          </a:p>
        </p:txBody>
      </p:sp>
      <p:sp>
        <p:nvSpPr>
          <p:cNvPr id="45" name="Shape 36"/>
          <p:cNvSpPr/>
          <p:nvPr/>
        </p:nvSpPr>
        <p:spPr>
          <a:xfrm>
            <a:off x="6132881" y="1804111"/>
            <a:ext cx="3581705" cy="1485900"/>
          </a:xfrm>
          <a:prstGeom prst="roundRect">
            <a:avLst>
              <a:gd name="adj" fmla="val 3945"/>
            </a:avLst>
          </a:prstGeom>
          <a:solidFill>
            <a:srgbClr val="FFFF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6" name="Shape 37"/>
          <p:cNvSpPr/>
          <p:nvPr/>
        </p:nvSpPr>
        <p:spPr>
          <a:xfrm>
            <a:off x="6132881" y="1804111"/>
            <a:ext cx="38405" cy="1485900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7" name="Text 38"/>
          <p:cNvSpPr txBox="1"/>
          <p:nvPr/>
        </p:nvSpPr>
        <p:spPr>
          <a:xfrm>
            <a:off x="6285586" y="1927555"/>
            <a:ext cx="18818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TB Module Overview</a:t>
            </a:r>
            <a:endParaRPr lang="en-US" sz="1300" dirty="0"/>
          </a:p>
        </p:txBody>
      </p:sp>
      <p:pic>
        <p:nvPicPr>
          <p:cNvPr id="48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285586" y="2287829"/>
            <a:ext cx="133502" cy="133502"/>
          </a:xfrm>
          <a:prstGeom prst="rect">
            <a:avLst/>
          </a:prstGeom>
        </p:spPr>
      </p:pic>
      <p:sp>
        <p:nvSpPr>
          <p:cNvPr id="49" name="Text 39"/>
          <p:cNvSpPr txBox="1"/>
          <p:nvPr/>
        </p:nvSpPr>
        <p:spPr>
          <a:xfrm>
            <a:off x="6494983" y="2261311"/>
            <a:ext cx="22622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Symptom recognition &amp; analysis</a:t>
            </a:r>
            <a:endParaRPr lang="en-US" sz="1000" dirty="0"/>
          </a:p>
        </p:txBody>
      </p:sp>
      <p:pic>
        <p:nvPicPr>
          <p:cNvPr id="50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285586" y="2516429"/>
            <a:ext cx="133502" cy="133502"/>
          </a:xfrm>
          <a:prstGeom prst="rect">
            <a:avLst/>
          </a:prstGeom>
        </p:spPr>
      </p:pic>
      <p:sp>
        <p:nvSpPr>
          <p:cNvPr id="51" name="Text 40"/>
          <p:cNvSpPr txBox="1"/>
          <p:nvPr/>
        </p:nvSpPr>
        <p:spPr>
          <a:xfrm>
            <a:off x="6494983" y="2489911"/>
            <a:ext cx="32058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Risk evaluation based on national TB protocols</a:t>
            </a:r>
            <a:endParaRPr lang="en-US" sz="1000" dirty="0"/>
          </a:p>
        </p:txBody>
      </p:sp>
      <p:pic>
        <p:nvPicPr>
          <p:cNvPr id="52" name="Image 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285586" y="2745029"/>
            <a:ext cx="133502" cy="133502"/>
          </a:xfrm>
          <a:prstGeom prst="rect">
            <a:avLst/>
          </a:prstGeom>
        </p:spPr>
      </p:pic>
      <p:sp>
        <p:nvSpPr>
          <p:cNvPr id="53" name="Text 41"/>
          <p:cNvSpPr txBox="1"/>
          <p:nvPr/>
        </p:nvSpPr>
        <p:spPr>
          <a:xfrm>
            <a:off x="6494983" y="2718511"/>
            <a:ext cx="22055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Testing guidance and locations</a:t>
            </a:r>
            <a:endParaRPr lang="en-US" sz="1000" dirty="0"/>
          </a:p>
        </p:txBody>
      </p:sp>
      <p:pic>
        <p:nvPicPr>
          <p:cNvPr id="54" name="Image 10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285586" y="2973629"/>
            <a:ext cx="133502" cy="133502"/>
          </a:xfrm>
          <a:prstGeom prst="rect">
            <a:avLst/>
          </a:prstGeom>
        </p:spPr>
      </p:pic>
      <p:sp>
        <p:nvSpPr>
          <p:cNvPr id="55" name="Shape 42"/>
          <p:cNvSpPr/>
          <p:nvPr/>
        </p:nvSpPr>
        <p:spPr>
          <a:xfrm>
            <a:off x="6132881" y="3518611"/>
            <a:ext cx="3581705" cy="1410005"/>
          </a:xfrm>
          <a:prstGeom prst="roundRect">
            <a:avLst>
              <a:gd name="adj" fmla="val 4382"/>
            </a:avLst>
          </a:prstGeom>
          <a:solidFill>
            <a:srgbClr val="FFFFFF"/>
          </a:solidFill>
          <a:ln/>
          <a:effectLst>
            <a:outerShdw blurRad="38100" dist="254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6" name="Shape 43"/>
          <p:cNvSpPr/>
          <p:nvPr/>
        </p:nvSpPr>
        <p:spPr>
          <a:xfrm>
            <a:off x="6132881" y="3518611"/>
            <a:ext cx="38405" cy="14100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57" name="Text 44"/>
          <p:cNvSpPr txBox="1"/>
          <p:nvPr/>
        </p:nvSpPr>
        <p:spPr>
          <a:xfrm>
            <a:off x="6285586" y="3642055"/>
            <a:ext cx="14529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TB in Indonesia</a:t>
            </a:r>
            <a:endParaRPr lang="en-US" sz="1300" dirty="0"/>
          </a:p>
        </p:txBody>
      </p:sp>
      <p:sp>
        <p:nvSpPr>
          <p:cNvPr id="58" name="Text 45"/>
          <p:cNvSpPr txBox="1"/>
          <p:nvPr/>
        </p:nvSpPr>
        <p:spPr>
          <a:xfrm>
            <a:off x="6494983" y="2947111"/>
            <a:ext cx="2719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Prevention tips for household members</a:t>
            </a:r>
            <a:endParaRPr lang="en-US" sz="1000" dirty="0"/>
          </a:p>
        </p:txBody>
      </p:sp>
      <p:pic>
        <p:nvPicPr>
          <p:cNvPr id="59" name="Image 11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285586" y="4014216"/>
            <a:ext cx="152705" cy="152705"/>
          </a:xfrm>
          <a:prstGeom prst="rect">
            <a:avLst/>
          </a:prstGeom>
        </p:spPr>
      </p:pic>
      <p:sp>
        <p:nvSpPr>
          <p:cNvPr id="60" name="Text 46"/>
          <p:cNvSpPr txBox="1"/>
          <p:nvPr/>
        </p:nvSpPr>
        <p:spPr>
          <a:xfrm>
            <a:off x="6514186" y="3975811"/>
            <a:ext cx="7525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800,000</a:t>
            </a:r>
            <a:endParaRPr lang="en-US" sz="1200" dirty="0"/>
          </a:p>
        </p:txBody>
      </p:sp>
      <p:sp>
        <p:nvSpPr>
          <p:cNvPr id="61" name="Text 47"/>
          <p:cNvSpPr txBox="1"/>
          <p:nvPr/>
        </p:nvSpPr>
        <p:spPr>
          <a:xfrm>
            <a:off x="6552590" y="4280306"/>
            <a:ext cx="4389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42%</a:t>
            </a:r>
            <a:endParaRPr lang="en-US" sz="1200" dirty="0"/>
          </a:p>
        </p:txBody>
      </p:sp>
      <p:sp>
        <p:nvSpPr>
          <p:cNvPr id="62" name="Text 48"/>
          <p:cNvSpPr txBox="1"/>
          <p:nvPr/>
        </p:nvSpPr>
        <p:spPr>
          <a:xfrm>
            <a:off x="7143293" y="3975811"/>
            <a:ext cx="1629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new cases annually</a:t>
            </a:r>
            <a:endParaRPr lang="en-US" sz="1200" dirty="0"/>
          </a:p>
        </p:txBody>
      </p:sp>
      <p:pic>
        <p:nvPicPr>
          <p:cNvPr id="63" name="Image 12" descr="preencoded.png"/>
          <p:cNvPicPr>
            <a:picLocks noChangeAspect="1"/>
          </p:cNvPicPr>
          <p:nvPr/>
        </p:nvPicPr>
        <p:blipFill>
          <a:blip r:embed="rId12"/>
          <a:srcRect t="-180" b="-180"/>
          <a:stretch/>
        </p:blipFill>
        <p:spPr>
          <a:xfrm>
            <a:off x="6285586" y="4318711"/>
            <a:ext cx="190195" cy="152705"/>
          </a:xfrm>
          <a:prstGeom prst="rect">
            <a:avLst/>
          </a:prstGeom>
        </p:spPr>
      </p:pic>
      <p:sp>
        <p:nvSpPr>
          <p:cNvPr id="64" name="Text 49"/>
          <p:cNvSpPr txBox="1"/>
          <p:nvPr/>
        </p:nvSpPr>
        <p:spPr>
          <a:xfrm>
            <a:off x="6867144" y="4280306"/>
            <a:ext cx="16294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cases detected late</a:t>
            </a:r>
            <a:endParaRPr lang="en-US" sz="1200" dirty="0"/>
          </a:p>
        </p:txBody>
      </p:sp>
      <p:pic>
        <p:nvPicPr>
          <p:cNvPr id="65" name="Image 13" descr="preencoded.png"/>
          <p:cNvPicPr>
            <a:picLocks noChangeAspect="1"/>
          </p:cNvPicPr>
          <p:nvPr/>
        </p:nvPicPr>
        <p:blipFill>
          <a:blip r:embed="rId13"/>
          <a:srcRect l="-33" r="-33"/>
          <a:stretch/>
        </p:blipFill>
        <p:spPr>
          <a:xfrm>
            <a:off x="6285586" y="4623206"/>
            <a:ext cx="171907" cy="152705"/>
          </a:xfrm>
          <a:prstGeom prst="rect">
            <a:avLst/>
          </a:prstGeom>
        </p:spPr>
      </p:pic>
      <p:sp>
        <p:nvSpPr>
          <p:cNvPr id="66" name="Text 50"/>
          <p:cNvSpPr txBox="1"/>
          <p:nvPr/>
        </p:nvSpPr>
        <p:spPr>
          <a:xfrm>
            <a:off x="6533388" y="4585716"/>
            <a:ext cx="28867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Free treatment available nationwide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0584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100584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l="-743" r="-743"/>
          <a:stretch/>
        </p:blipFill>
        <p:spPr>
          <a:xfrm>
            <a:off x="10911535" y="1507846"/>
            <a:ext cx="304495" cy="3429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134295" y="3015691"/>
            <a:ext cx="228600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6534302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8363102" y="5026457"/>
            <a:ext cx="171907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7813548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10605" r="-10605"/>
          <a:stretch/>
        </p:blipFill>
        <p:spPr>
          <a:xfrm>
            <a:off x="0" y="0"/>
            <a:ext cx="12191695" cy="100584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6443777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System Architecture Diagram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89254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End-to-end flow from WhatsApp message to AI-powered medical response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3147365" y="1575511"/>
            <a:ext cx="2667305" cy="780898"/>
          </a:xfrm>
          <a:prstGeom prst="roundRect">
            <a:avLst>
              <a:gd name="adj" fmla="val 14280"/>
            </a:avLst>
          </a:prstGeom>
          <a:solidFill>
            <a:srgbClr val="DCF8C6"/>
          </a:solidFill>
          <a:ln w="25400">
            <a:solidFill>
              <a:srgbClr val="25D366"/>
            </a:solidFill>
            <a:prstDash val="solid"/>
          </a:ln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6" descr="preencoded.png"/>
          <p:cNvPicPr>
            <a:picLocks noChangeAspect="1"/>
          </p:cNvPicPr>
          <p:nvPr/>
        </p:nvPicPr>
        <p:blipFill>
          <a:blip r:embed="rId9"/>
          <a:srcRect t="-10540" b="-10540"/>
          <a:stretch/>
        </p:blipFill>
        <p:spPr>
          <a:xfrm>
            <a:off x="3481121" y="1794967"/>
            <a:ext cx="247802" cy="342900"/>
          </a:xfrm>
          <a:prstGeom prst="rect">
            <a:avLst/>
          </a:prstGeom>
        </p:spPr>
      </p:pic>
      <p:sp>
        <p:nvSpPr>
          <p:cNvPr id="14" name="Text 5"/>
          <p:cNvSpPr txBox="1"/>
          <p:nvPr/>
        </p:nvSpPr>
        <p:spPr>
          <a:xfrm>
            <a:off x="3843223" y="1746504"/>
            <a:ext cx="15581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 WHATSAPP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843223" y="2004365"/>
            <a:ext cx="17391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Message sent by patient</a:t>
            </a:r>
            <a:endParaRPr lang="en-US" sz="1000" dirty="0"/>
          </a:p>
        </p:txBody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409237" y="2451506"/>
            <a:ext cx="142646" cy="190195"/>
          </a:xfrm>
          <a:prstGeom prst="rect">
            <a:avLst/>
          </a:prstGeom>
        </p:spPr>
      </p:pic>
      <p:sp>
        <p:nvSpPr>
          <p:cNvPr id="17" name="Shape 7"/>
          <p:cNvSpPr/>
          <p:nvPr/>
        </p:nvSpPr>
        <p:spPr>
          <a:xfrm>
            <a:off x="3147365" y="2737714"/>
            <a:ext cx="2667305" cy="1047902"/>
          </a:xfrm>
          <a:prstGeom prst="roundRect">
            <a:avLst>
              <a:gd name="adj" fmla="val 7933"/>
            </a:avLst>
          </a:prstGeom>
          <a:solidFill>
            <a:srgbClr val="E2F3FF"/>
          </a:solidFill>
          <a:ln w="25400">
            <a:solidFill>
              <a:srgbClr val="128C7E"/>
            </a:solidFill>
            <a:prstDash val="solid"/>
          </a:ln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8" name="Image 8" descr="preencoded.png"/>
          <p:cNvPicPr>
            <a:picLocks noChangeAspect="1"/>
          </p:cNvPicPr>
          <p:nvPr/>
        </p:nvPicPr>
        <p:blipFill>
          <a:blip r:embed="rId11"/>
          <a:srcRect t="-9904" b="-9904"/>
          <a:stretch/>
        </p:blipFill>
        <p:spPr>
          <a:xfrm>
            <a:off x="3309214" y="3089758"/>
            <a:ext cx="286207" cy="342900"/>
          </a:xfrm>
          <a:prstGeom prst="rect">
            <a:avLst/>
          </a:prstGeom>
        </p:spPr>
      </p:pic>
      <p:sp>
        <p:nvSpPr>
          <p:cNvPr id="19" name="Text 8"/>
          <p:cNvSpPr txBox="1"/>
          <p:nvPr/>
        </p:nvSpPr>
        <p:spPr>
          <a:xfrm>
            <a:off x="3708806" y="2908706"/>
            <a:ext cx="1938528" cy="505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E40A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BUSINESS API</a:t>
            </a:r>
            <a:endParaRPr lang="en-US" sz="1300" dirty="0"/>
          </a:p>
        </p:txBody>
      </p:sp>
      <p:sp>
        <p:nvSpPr>
          <p:cNvPr id="20" name="Text 9"/>
          <p:cNvSpPr txBox="1"/>
          <p:nvPr/>
        </p:nvSpPr>
        <p:spPr>
          <a:xfrm>
            <a:off x="3708806" y="3432658"/>
            <a:ext cx="11960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D4ED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Fonnte Gateway</a:t>
            </a:r>
            <a:endParaRPr lang="en-US" sz="1000" dirty="0"/>
          </a:p>
        </p:txBody>
      </p:sp>
      <p:pic>
        <p:nvPicPr>
          <p:cNvPr id="21" name="Image 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409237" y="3880714"/>
            <a:ext cx="142646" cy="190195"/>
          </a:xfrm>
          <a:prstGeom prst="rect">
            <a:avLst/>
          </a:prstGeom>
        </p:spPr>
      </p:pic>
      <p:sp>
        <p:nvSpPr>
          <p:cNvPr id="22" name="Shape 10"/>
          <p:cNvSpPr/>
          <p:nvPr/>
        </p:nvSpPr>
        <p:spPr>
          <a:xfrm>
            <a:off x="3147365" y="4166006"/>
            <a:ext cx="2667305" cy="3467405"/>
          </a:xfrm>
          <a:prstGeom prst="roundRect">
            <a:avLst>
              <a:gd name="adj" fmla="val 1224"/>
            </a:avLst>
          </a:prstGeom>
          <a:solidFill>
            <a:srgbClr val="F5F5F5"/>
          </a:solidFill>
          <a:ln w="25400">
            <a:solidFill>
              <a:srgbClr val="075E54"/>
            </a:solidFill>
            <a:prstDash val="solid"/>
          </a:ln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3" name="Image 1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3498494" y="4357116"/>
            <a:ext cx="152705" cy="152705"/>
          </a:xfrm>
          <a:prstGeom prst="rect">
            <a:avLst/>
          </a:prstGeom>
        </p:spPr>
      </p:pic>
      <p:sp>
        <p:nvSpPr>
          <p:cNvPr id="24" name="Text 11"/>
          <p:cNvSpPr txBox="1"/>
          <p:nvPr/>
        </p:nvSpPr>
        <p:spPr>
          <a:xfrm>
            <a:off x="3727094" y="4327855"/>
            <a:ext cx="1858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PROCESSING ENGINE</a:t>
            </a:r>
            <a:endParaRPr lang="en-US" sz="1200" dirty="0"/>
          </a:p>
        </p:txBody>
      </p:sp>
      <p:sp>
        <p:nvSpPr>
          <p:cNvPr id="25" name="Shape 12"/>
          <p:cNvSpPr/>
          <p:nvPr/>
        </p:nvSpPr>
        <p:spPr>
          <a:xfrm>
            <a:off x="3309214" y="4604004"/>
            <a:ext cx="2343607" cy="543154"/>
          </a:xfrm>
          <a:prstGeom prst="roundRect">
            <a:avLst>
              <a:gd name="adj" fmla="val 23628"/>
            </a:avLst>
          </a:prstGeom>
          <a:solidFill>
            <a:srgbClr val="FFFFFF">
              <a:alpha val="90000"/>
            </a:srgbClr>
          </a:solidFill>
          <a:ln/>
        </p:spPr>
      </p:sp>
      <p:sp>
        <p:nvSpPr>
          <p:cNvPr id="26" name="Shape 13"/>
          <p:cNvSpPr/>
          <p:nvPr/>
        </p:nvSpPr>
        <p:spPr>
          <a:xfrm>
            <a:off x="3309214" y="4604004"/>
            <a:ext cx="38405" cy="543154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27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3441802" y="4761281"/>
            <a:ext cx="228600" cy="228600"/>
          </a:xfrm>
          <a:prstGeom prst="rect">
            <a:avLst/>
          </a:prstGeom>
        </p:spPr>
      </p:pic>
      <p:sp>
        <p:nvSpPr>
          <p:cNvPr id="28" name="Text 14"/>
          <p:cNvSpPr txBox="1"/>
          <p:nvPr/>
        </p:nvSpPr>
        <p:spPr>
          <a:xfrm>
            <a:off x="3950208" y="4700016"/>
            <a:ext cx="13295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Intent Recognition</a:t>
            </a:r>
            <a:endParaRPr lang="en-US" sz="1000" dirty="0"/>
          </a:p>
        </p:txBody>
      </p:sp>
      <p:sp>
        <p:nvSpPr>
          <p:cNvPr id="29" name="Text 15"/>
          <p:cNvSpPr txBox="1"/>
          <p:nvPr/>
        </p:nvSpPr>
        <p:spPr>
          <a:xfrm>
            <a:off x="3766414" y="4890211"/>
            <a:ext cx="16861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Analyzes user query context</a:t>
            </a:r>
            <a:endParaRPr lang="en-US" sz="900" dirty="0"/>
          </a:p>
        </p:txBody>
      </p:sp>
      <p:sp>
        <p:nvSpPr>
          <p:cNvPr id="30" name="Shape 16"/>
          <p:cNvSpPr/>
          <p:nvPr/>
        </p:nvSpPr>
        <p:spPr>
          <a:xfrm>
            <a:off x="3309214" y="5194706"/>
            <a:ext cx="2343607" cy="895198"/>
          </a:xfrm>
          <a:prstGeom prst="roundRect">
            <a:avLst>
              <a:gd name="adj" fmla="val 8693"/>
            </a:avLst>
          </a:prstGeom>
          <a:solidFill>
            <a:srgbClr val="FFFFFF">
              <a:alpha val="90000"/>
            </a:srgbClr>
          </a:solidFill>
          <a:ln/>
        </p:spPr>
      </p:sp>
      <p:sp>
        <p:nvSpPr>
          <p:cNvPr id="31" name="Shape 17"/>
          <p:cNvSpPr/>
          <p:nvPr/>
        </p:nvSpPr>
        <p:spPr>
          <a:xfrm>
            <a:off x="3309214" y="5194706"/>
            <a:ext cx="38405" cy="895198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32" name="Image 12" descr="preencoded.png"/>
          <p:cNvPicPr>
            <a:picLocks noChangeAspect="1"/>
          </p:cNvPicPr>
          <p:nvPr/>
        </p:nvPicPr>
        <p:blipFill>
          <a:blip r:embed="rId14"/>
          <a:srcRect l="-57" r="-57"/>
          <a:stretch/>
        </p:blipFill>
        <p:spPr>
          <a:xfrm>
            <a:off x="3441802" y="5528462"/>
            <a:ext cx="200254" cy="228600"/>
          </a:xfrm>
          <a:prstGeom prst="rect">
            <a:avLst/>
          </a:prstGeom>
        </p:spPr>
      </p:pic>
      <p:sp>
        <p:nvSpPr>
          <p:cNvPr id="33" name="Text 18"/>
          <p:cNvSpPr txBox="1"/>
          <p:nvPr/>
        </p:nvSpPr>
        <p:spPr>
          <a:xfrm>
            <a:off x="3809390" y="5289804"/>
            <a:ext cx="1776679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Knowledge Base Query</a:t>
            </a:r>
            <a:endParaRPr lang="en-US" sz="1000" dirty="0"/>
          </a:p>
        </p:txBody>
      </p:sp>
      <p:sp>
        <p:nvSpPr>
          <p:cNvPr id="34" name="Text 19"/>
          <p:cNvSpPr txBox="1"/>
          <p:nvPr/>
        </p:nvSpPr>
        <p:spPr>
          <a:xfrm>
            <a:off x="3923690" y="5681167"/>
            <a:ext cx="15343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WHO, Kemenkes, medical guidelines</a:t>
            </a:r>
            <a:endParaRPr lang="en-US" sz="900" dirty="0"/>
          </a:p>
        </p:txBody>
      </p:sp>
      <p:sp>
        <p:nvSpPr>
          <p:cNvPr id="35" name="Shape 20"/>
          <p:cNvSpPr/>
          <p:nvPr/>
        </p:nvSpPr>
        <p:spPr>
          <a:xfrm>
            <a:off x="3309214" y="6138367"/>
            <a:ext cx="2343607" cy="543154"/>
          </a:xfrm>
          <a:prstGeom prst="roundRect">
            <a:avLst>
              <a:gd name="adj" fmla="val 23628"/>
            </a:avLst>
          </a:prstGeom>
          <a:solidFill>
            <a:srgbClr val="FFFFFF">
              <a:alpha val="90000"/>
            </a:srgbClr>
          </a:solidFill>
          <a:ln/>
        </p:spPr>
      </p:sp>
      <p:sp>
        <p:nvSpPr>
          <p:cNvPr id="36" name="Shape 21"/>
          <p:cNvSpPr/>
          <p:nvPr/>
        </p:nvSpPr>
        <p:spPr>
          <a:xfrm>
            <a:off x="3309214" y="6138367"/>
            <a:ext cx="38405" cy="543154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37" name="Image 13" descr="preencoded.png"/>
          <p:cNvPicPr>
            <a:picLocks noChangeAspect="1"/>
          </p:cNvPicPr>
          <p:nvPr/>
        </p:nvPicPr>
        <p:blipFill>
          <a:blip r:embed="rId15"/>
          <a:srcRect l="-133" r="-133"/>
          <a:stretch/>
        </p:blipFill>
        <p:spPr>
          <a:xfrm>
            <a:off x="3441802" y="6294730"/>
            <a:ext cx="171907" cy="228600"/>
          </a:xfrm>
          <a:prstGeom prst="rect">
            <a:avLst/>
          </a:prstGeom>
        </p:spPr>
      </p:pic>
      <p:sp>
        <p:nvSpPr>
          <p:cNvPr id="38" name="Text 22"/>
          <p:cNvSpPr txBox="1"/>
          <p:nvPr/>
        </p:nvSpPr>
        <p:spPr>
          <a:xfrm>
            <a:off x="3708806" y="6233465"/>
            <a:ext cx="17291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Clinical Validation Layer</a:t>
            </a:r>
            <a:endParaRPr lang="en-US" sz="1000" dirty="0"/>
          </a:p>
        </p:txBody>
      </p:sp>
      <p:sp>
        <p:nvSpPr>
          <p:cNvPr id="39" name="Text 23"/>
          <p:cNvSpPr txBox="1"/>
          <p:nvPr/>
        </p:nvSpPr>
        <p:spPr>
          <a:xfrm>
            <a:off x="3764585" y="6423660"/>
            <a:ext cx="16002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Ensures medical accuracy</a:t>
            </a:r>
            <a:endParaRPr lang="en-US" sz="900" dirty="0"/>
          </a:p>
        </p:txBody>
      </p:sp>
      <p:sp>
        <p:nvSpPr>
          <p:cNvPr id="40" name="Shape 24"/>
          <p:cNvSpPr/>
          <p:nvPr/>
        </p:nvSpPr>
        <p:spPr>
          <a:xfrm>
            <a:off x="3309214" y="6728155"/>
            <a:ext cx="2343607" cy="694944"/>
          </a:xfrm>
          <a:prstGeom prst="roundRect">
            <a:avLst>
              <a:gd name="adj" fmla="val 14420"/>
            </a:avLst>
          </a:prstGeom>
          <a:solidFill>
            <a:srgbClr val="FFFFFF">
              <a:alpha val="90000"/>
            </a:srgbClr>
          </a:solidFill>
          <a:ln/>
        </p:spPr>
      </p:sp>
      <p:sp>
        <p:nvSpPr>
          <p:cNvPr id="41" name="Shape 25"/>
          <p:cNvSpPr/>
          <p:nvPr/>
        </p:nvSpPr>
        <p:spPr>
          <a:xfrm>
            <a:off x="3309214" y="6728155"/>
            <a:ext cx="38405" cy="694944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42" name="Image 14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3441802" y="6962242"/>
            <a:ext cx="228600" cy="228600"/>
          </a:xfrm>
          <a:prstGeom prst="rect">
            <a:avLst/>
          </a:prstGeom>
        </p:spPr>
      </p:pic>
      <p:sp>
        <p:nvSpPr>
          <p:cNvPr id="43" name="Text 26"/>
          <p:cNvSpPr txBox="1"/>
          <p:nvPr/>
        </p:nvSpPr>
        <p:spPr>
          <a:xfrm>
            <a:off x="3941064" y="6824167"/>
            <a:ext cx="1548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Response Generation</a:t>
            </a:r>
            <a:endParaRPr lang="en-US" sz="1000" dirty="0"/>
          </a:p>
        </p:txBody>
      </p:sp>
      <p:sp>
        <p:nvSpPr>
          <p:cNvPr id="44" name="Text 27"/>
          <p:cNvSpPr txBox="1"/>
          <p:nvPr/>
        </p:nvSpPr>
        <p:spPr>
          <a:xfrm>
            <a:off x="3985870" y="7014362"/>
            <a:ext cx="143835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Creates plain language responses</a:t>
            </a:r>
            <a:endParaRPr lang="en-US" sz="900" dirty="0"/>
          </a:p>
        </p:txBody>
      </p:sp>
      <p:pic>
        <p:nvPicPr>
          <p:cNvPr id="45" name="Image 15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409237" y="7728509"/>
            <a:ext cx="142646" cy="190195"/>
          </a:xfrm>
          <a:prstGeom prst="rect">
            <a:avLst/>
          </a:prstGeom>
        </p:spPr>
      </p:pic>
      <p:sp>
        <p:nvSpPr>
          <p:cNvPr id="46" name="Shape 28"/>
          <p:cNvSpPr/>
          <p:nvPr/>
        </p:nvSpPr>
        <p:spPr>
          <a:xfrm>
            <a:off x="3147365" y="8014716"/>
            <a:ext cx="2667305" cy="780898"/>
          </a:xfrm>
          <a:prstGeom prst="roundRect">
            <a:avLst>
              <a:gd name="adj" fmla="val 14280"/>
            </a:avLst>
          </a:prstGeom>
          <a:solidFill>
            <a:srgbClr val="DCF8C6"/>
          </a:solidFill>
          <a:ln w="25400">
            <a:solidFill>
              <a:srgbClr val="25D366"/>
            </a:solidFill>
            <a:prstDash val="solid"/>
          </a:ln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7" name="Image 16" descr="preencoded.png"/>
          <p:cNvPicPr>
            <a:picLocks noChangeAspect="1"/>
          </p:cNvPicPr>
          <p:nvPr/>
        </p:nvPicPr>
        <p:blipFill>
          <a:blip r:embed="rId9"/>
          <a:srcRect t="-10540" b="-10540"/>
          <a:stretch/>
        </p:blipFill>
        <p:spPr>
          <a:xfrm>
            <a:off x="3359506" y="8233258"/>
            <a:ext cx="247802" cy="342900"/>
          </a:xfrm>
          <a:prstGeom prst="rect">
            <a:avLst/>
          </a:prstGeom>
        </p:spPr>
      </p:pic>
      <p:sp>
        <p:nvSpPr>
          <p:cNvPr id="48" name="Text 29"/>
          <p:cNvSpPr txBox="1"/>
          <p:nvPr/>
        </p:nvSpPr>
        <p:spPr>
          <a:xfrm>
            <a:off x="3720694" y="8185709"/>
            <a:ext cx="15581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65F4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USER WHATSAPP</a:t>
            </a:r>
            <a:endParaRPr lang="en-US" sz="1300" dirty="0"/>
          </a:p>
        </p:txBody>
      </p:sp>
      <p:sp>
        <p:nvSpPr>
          <p:cNvPr id="49" name="Text 30"/>
          <p:cNvSpPr txBox="1"/>
          <p:nvPr/>
        </p:nvSpPr>
        <p:spPr>
          <a:xfrm>
            <a:off x="3720694" y="8442655"/>
            <a:ext cx="19860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4785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Validated medical response</a:t>
            </a:r>
            <a:endParaRPr lang="en-US" sz="1000" dirty="0"/>
          </a:p>
        </p:txBody>
      </p:sp>
      <p:sp>
        <p:nvSpPr>
          <p:cNvPr id="50" name="Shape 31"/>
          <p:cNvSpPr/>
          <p:nvPr/>
        </p:nvSpPr>
        <p:spPr>
          <a:xfrm>
            <a:off x="8138160" y="4042562"/>
            <a:ext cx="3047695" cy="228600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1" name="Shape 32"/>
          <p:cNvSpPr/>
          <p:nvPr/>
        </p:nvSpPr>
        <p:spPr>
          <a:xfrm>
            <a:off x="8290865" y="4195267"/>
            <a:ext cx="381305" cy="381305"/>
          </a:xfrm>
          <a:prstGeom prst="roundRect">
            <a:avLst>
              <a:gd name="adj" fmla="val 239808"/>
            </a:avLst>
          </a:prstGeom>
          <a:solidFill>
            <a:srgbClr val="059669"/>
          </a:solidFill>
          <a:ln/>
        </p:spPr>
      </p:sp>
      <p:pic>
        <p:nvPicPr>
          <p:cNvPr id="52" name="Image 17" descr="preencoded.png"/>
          <p:cNvPicPr>
            <a:picLocks noChangeAspect="1"/>
          </p:cNvPicPr>
          <p:nvPr/>
        </p:nvPicPr>
        <p:blipFill>
          <a:blip r:embed="rId17"/>
          <a:srcRect t="-26497" b="-26497"/>
          <a:stretch/>
        </p:blipFill>
        <p:spPr>
          <a:xfrm>
            <a:off x="8405165" y="4251960"/>
            <a:ext cx="152705" cy="267005"/>
          </a:xfrm>
          <a:prstGeom prst="rect">
            <a:avLst/>
          </a:prstGeom>
        </p:spPr>
      </p:pic>
      <p:sp>
        <p:nvSpPr>
          <p:cNvPr id="53" name="Text 33"/>
          <p:cNvSpPr txBox="1"/>
          <p:nvPr/>
        </p:nvSpPr>
        <p:spPr>
          <a:xfrm>
            <a:off x="8748065" y="4195267"/>
            <a:ext cx="9720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</a:t>
            </a:r>
            <a:endParaRPr lang="en-US" sz="1200" dirty="0"/>
          </a:p>
        </p:txBody>
      </p:sp>
      <p:sp>
        <p:nvSpPr>
          <p:cNvPr id="54" name="Text 34"/>
          <p:cNvSpPr txBox="1"/>
          <p:nvPr/>
        </p:nvSpPr>
        <p:spPr>
          <a:xfrm>
            <a:off x="8748065" y="4413809"/>
            <a:ext cx="1267358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Assistant</a:t>
            </a:r>
            <a:endParaRPr lang="en-US" sz="900" dirty="0"/>
          </a:p>
        </p:txBody>
      </p:sp>
      <p:sp>
        <p:nvSpPr>
          <p:cNvPr id="55" name="Shape 35"/>
          <p:cNvSpPr/>
          <p:nvPr/>
        </p:nvSpPr>
        <p:spPr>
          <a:xfrm>
            <a:off x="8290865" y="4689958"/>
            <a:ext cx="2743200" cy="1181405"/>
          </a:xfrm>
          <a:prstGeom prst="roundRect">
            <a:avLst>
              <a:gd name="adj" fmla="val 6242"/>
            </a:avLst>
          </a:prstGeom>
          <a:solidFill>
            <a:srgbClr val="DCF8C6"/>
          </a:solidFill>
          <a:ln/>
        </p:spPr>
      </p:sp>
      <p:sp>
        <p:nvSpPr>
          <p:cNvPr id="56" name="Text 36"/>
          <p:cNvSpPr txBox="1"/>
          <p:nvPr/>
        </p:nvSpPr>
        <p:spPr>
          <a:xfrm>
            <a:off x="8405165" y="4804258"/>
            <a:ext cx="2233879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Berdasarkan gejala yang Anda sampaikan, ini mungkin indikasi kondisi jantung. Mohon segera kunjungi Puskesmas terdekat.</a:t>
            </a:r>
            <a:endParaRPr lang="en-US" sz="1000" dirty="0"/>
          </a:p>
        </p:txBody>
      </p:sp>
      <p:sp>
        <p:nvSpPr>
          <p:cNvPr id="57" name="Text 37"/>
          <p:cNvSpPr txBox="1"/>
          <p:nvPr/>
        </p:nvSpPr>
        <p:spPr>
          <a:xfrm>
            <a:off x="10477195" y="5595214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11:30 AM</a:t>
            </a:r>
            <a:endParaRPr lang="en-US" sz="900" dirty="0"/>
          </a:p>
        </p:txBody>
      </p:sp>
      <p:sp>
        <p:nvSpPr>
          <p:cNvPr id="58" name="Shape 38"/>
          <p:cNvSpPr/>
          <p:nvPr/>
        </p:nvSpPr>
        <p:spPr>
          <a:xfrm>
            <a:off x="10890504" y="5681167"/>
            <a:ext cx="181051" cy="228600"/>
          </a:xfrm>
          <a:prstGeom prst="roundRect">
            <a:avLst>
              <a:gd name="adj" fmla="val 505051"/>
            </a:avLst>
          </a:prstGeom>
          <a:solidFill>
            <a:srgbClr val="FFFFFF"/>
          </a:solidFill>
          <a:ln/>
        </p:spPr>
      </p:sp>
      <p:pic>
        <p:nvPicPr>
          <p:cNvPr id="59" name="Image 18" descr="preencoded.png"/>
          <p:cNvPicPr>
            <a:picLocks noChangeAspect="1"/>
          </p:cNvPicPr>
          <p:nvPr/>
        </p:nvPicPr>
        <p:blipFill>
          <a:blip r:embed="rId18"/>
          <a:srcRect l="-2571" r="-2571"/>
          <a:stretch/>
        </p:blipFill>
        <p:spPr>
          <a:xfrm>
            <a:off x="10928909" y="5733288"/>
            <a:ext cx="105156" cy="114300"/>
          </a:xfrm>
          <a:prstGeom prst="rect">
            <a:avLst/>
          </a:prstGeom>
        </p:spPr>
      </p:pic>
      <p:sp>
        <p:nvSpPr>
          <p:cNvPr id="60" name="Text 39"/>
          <p:cNvSpPr txBox="1"/>
          <p:nvPr/>
        </p:nvSpPr>
        <p:spPr>
          <a:xfrm>
            <a:off x="8613648" y="6014009"/>
            <a:ext cx="2190902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Secured with end-to-end encryption</a:t>
            </a:r>
            <a:endParaRPr lang="en-US" sz="900" dirty="0"/>
          </a:p>
        </p:txBody>
      </p:sp>
      <p:sp>
        <p:nvSpPr>
          <p:cNvPr id="61" name="Shape 40"/>
          <p:cNvSpPr/>
          <p:nvPr/>
        </p:nvSpPr>
        <p:spPr>
          <a:xfrm>
            <a:off x="2286000" y="9024214"/>
            <a:ext cx="8534095" cy="1028700"/>
          </a:xfrm>
          <a:prstGeom prst="roundRect">
            <a:avLst>
              <a:gd name="adj" fmla="val 6584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pic>
        <p:nvPicPr>
          <p:cNvPr id="62" name="Image 19" descr="preencoded.png"/>
          <p:cNvPicPr>
            <a:picLocks noChangeAspect="1"/>
          </p:cNvPicPr>
          <p:nvPr/>
        </p:nvPicPr>
        <p:blipFill>
          <a:blip r:embed="rId19"/>
          <a:srcRect t="-16600" b="-16600"/>
          <a:stretch/>
        </p:blipFill>
        <p:spPr>
          <a:xfrm>
            <a:off x="2438705" y="9386316"/>
            <a:ext cx="228600" cy="304495"/>
          </a:xfrm>
          <a:prstGeom prst="rect">
            <a:avLst/>
          </a:prstGeom>
        </p:spPr>
      </p:pic>
      <p:sp>
        <p:nvSpPr>
          <p:cNvPr id="63" name="Text 41"/>
          <p:cNvSpPr txBox="1"/>
          <p:nvPr/>
        </p:nvSpPr>
        <p:spPr>
          <a:xfrm>
            <a:off x="2781605" y="9176004"/>
            <a:ext cx="15435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Technology Stack:</a:t>
            </a:r>
            <a:endParaRPr lang="en-US" sz="1200" dirty="0"/>
          </a:p>
        </p:txBody>
      </p:sp>
      <p:pic>
        <p:nvPicPr>
          <p:cNvPr id="64" name="Image 20" descr="preencoded.png"/>
          <p:cNvPicPr>
            <a:picLocks noChangeAspect="1"/>
          </p:cNvPicPr>
          <p:nvPr/>
        </p:nvPicPr>
        <p:blipFill>
          <a:blip r:embed="rId20"/>
          <a:srcRect t="-1100" b="-1100"/>
          <a:stretch/>
        </p:blipFill>
        <p:spPr>
          <a:xfrm>
            <a:off x="2781605" y="9469526"/>
            <a:ext cx="114300" cy="133502"/>
          </a:xfrm>
          <a:prstGeom prst="rect">
            <a:avLst/>
          </a:prstGeom>
        </p:spPr>
      </p:pic>
      <p:sp>
        <p:nvSpPr>
          <p:cNvPr id="65" name="Text 42"/>
          <p:cNvSpPr txBox="1"/>
          <p:nvPr/>
        </p:nvSpPr>
        <p:spPr>
          <a:xfrm>
            <a:off x="2933395" y="9443009"/>
            <a:ext cx="16431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Business API</a:t>
            </a:r>
            <a:endParaRPr lang="en-US" sz="1000" dirty="0"/>
          </a:p>
        </p:txBody>
      </p:sp>
      <p:pic>
        <p:nvPicPr>
          <p:cNvPr id="66" name="Image 21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5156302" y="9469526"/>
            <a:ext cx="133502" cy="133502"/>
          </a:xfrm>
          <a:prstGeom prst="rect">
            <a:avLst/>
          </a:prstGeom>
        </p:spPr>
      </p:pic>
      <p:sp>
        <p:nvSpPr>
          <p:cNvPr id="67" name="Text 43"/>
          <p:cNvSpPr txBox="1"/>
          <p:nvPr/>
        </p:nvSpPr>
        <p:spPr>
          <a:xfrm>
            <a:off x="5327294" y="9443009"/>
            <a:ext cx="22338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Gemini Pro API (medical-tuned)</a:t>
            </a:r>
            <a:endParaRPr lang="en-US" sz="1000" dirty="0"/>
          </a:p>
        </p:txBody>
      </p:sp>
      <p:pic>
        <p:nvPicPr>
          <p:cNvPr id="68" name="Image 22" descr="preencoded.png"/>
          <p:cNvPicPr>
            <a:picLocks noChangeAspect="1"/>
          </p:cNvPicPr>
          <p:nvPr/>
        </p:nvPicPr>
        <p:blipFill>
          <a:blip r:embed="rId22"/>
          <a:srcRect l="-1507" r="-1507"/>
          <a:stretch/>
        </p:blipFill>
        <p:spPr>
          <a:xfrm>
            <a:off x="7530998" y="9469526"/>
            <a:ext cx="171907" cy="133502"/>
          </a:xfrm>
          <a:prstGeom prst="rect">
            <a:avLst/>
          </a:prstGeom>
        </p:spPr>
      </p:pic>
      <p:sp>
        <p:nvSpPr>
          <p:cNvPr id="69" name="Text 44"/>
          <p:cNvSpPr txBox="1"/>
          <p:nvPr/>
        </p:nvSpPr>
        <p:spPr>
          <a:xfrm>
            <a:off x="7740396" y="9443009"/>
            <a:ext cx="9674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PHP Backend</a:t>
            </a:r>
            <a:endParaRPr lang="en-US" sz="1000" dirty="0"/>
          </a:p>
        </p:txBody>
      </p:sp>
      <p:pic>
        <p:nvPicPr>
          <p:cNvPr id="70" name="Image 23" descr="preencoded.png"/>
          <p:cNvPicPr>
            <a:picLocks noChangeAspect="1"/>
          </p:cNvPicPr>
          <p:nvPr/>
        </p:nvPicPr>
        <p:blipFill>
          <a:blip r:embed="rId23"/>
          <a:srcRect t="-1100" b="-1100"/>
          <a:stretch/>
        </p:blipFill>
        <p:spPr>
          <a:xfrm>
            <a:off x="2781605" y="9735617"/>
            <a:ext cx="114300" cy="133502"/>
          </a:xfrm>
          <a:prstGeom prst="rect">
            <a:avLst/>
          </a:prstGeom>
        </p:spPr>
      </p:pic>
      <p:sp>
        <p:nvSpPr>
          <p:cNvPr id="71" name="Text 45"/>
          <p:cNvSpPr txBox="1"/>
          <p:nvPr/>
        </p:nvSpPr>
        <p:spPr>
          <a:xfrm>
            <a:off x="2933395" y="9710014"/>
            <a:ext cx="11768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Analytics</a:t>
            </a:r>
            <a:endParaRPr lang="en-US" sz="1000" dirty="0"/>
          </a:p>
        </p:txBody>
      </p:sp>
      <p:pic>
        <p:nvPicPr>
          <p:cNvPr id="72" name="Image 24" descr="preencoded.png"/>
          <p:cNvPicPr>
            <a:picLocks noChangeAspect="1"/>
          </p:cNvPicPr>
          <p:nvPr/>
        </p:nvPicPr>
        <p:blipFill>
          <a:blip r:embed="rId24"/>
          <a:srcRect t="-1100" b="-1100"/>
          <a:stretch/>
        </p:blipFill>
        <p:spPr>
          <a:xfrm>
            <a:off x="5156302" y="9735617"/>
            <a:ext cx="114300" cy="133502"/>
          </a:xfrm>
          <a:prstGeom prst="rect">
            <a:avLst/>
          </a:prstGeom>
        </p:spPr>
      </p:pic>
      <p:sp>
        <p:nvSpPr>
          <p:cNvPr id="73" name="Text 46"/>
          <p:cNvSpPr txBox="1"/>
          <p:nvPr/>
        </p:nvSpPr>
        <p:spPr>
          <a:xfrm>
            <a:off x="5309006" y="9710014"/>
            <a:ext cx="17675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Knowledge Base</a:t>
            </a:r>
            <a:endParaRPr lang="en-US" sz="1000" dirty="0"/>
          </a:p>
        </p:txBody>
      </p:sp>
      <p:pic>
        <p:nvPicPr>
          <p:cNvPr id="74" name="Image 25" descr="preencoded.png"/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7530998" y="9735617"/>
            <a:ext cx="133502" cy="133502"/>
          </a:xfrm>
          <a:prstGeom prst="rect">
            <a:avLst/>
          </a:prstGeom>
        </p:spPr>
      </p:pic>
      <p:sp>
        <p:nvSpPr>
          <p:cNvPr id="75" name="Text 47"/>
          <p:cNvSpPr txBox="1"/>
          <p:nvPr/>
        </p:nvSpPr>
        <p:spPr>
          <a:xfrm>
            <a:off x="7702906" y="9710014"/>
            <a:ext cx="13770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Security Encryption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106156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8106156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rcRect t="-16" b="-16"/>
          <a:stretch/>
        </p:blipFill>
        <p:spPr>
          <a:xfrm>
            <a:off x="11173054" y="7223760"/>
            <a:ext cx="714146" cy="5715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>
            <a:alphaModFix amt="30000"/>
          </a:blip>
          <a:srcRect/>
          <a:stretch/>
        </p:blipFill>
        <p:spPr>
          <a:xfrm>
            <a:off x="914400" y="7223760"/>
            <a:ext cx="571500" cy="5715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>
            <a:alphaModFix amt="5000"/>
          </a:blip>
          <a:srcRect l="-25200" r="-25200"/>
          <a:stretch/>
        </p:blipFill>
        <p:spPr>
          <a:xfrm>
            <a:off x="0" y="0"/>
            <a:ext cx="12191695" cy="8106156"/>
          </a:xfrm>
          <a:prstGeom prst="rect">
            <a:avLst/>
          </a:prstGeom>
        </p:spPr>
      </p:pic>
      <p:sp>
        <p:nvSpPr>
          <p:cNvPr id="7" name="Text 2"/>
          <p:cNvSpPr txBox="1"/>
          <p:nvPr/>
        </p:nvSpPr>
        <p:spPr>
          <a:xfrm>
            <a:off x="1371600" y="352044"/>
            <a:ext cx="3553358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75E5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Call to Action</a:t>
            </a:r>
            <a:endParaRPr lang="en-US" sz="3600" dirty="0"/>
          </a:p>
        </p:txBody>
      </p:sp>
      <p:sp>
        <p:nvSpPr>
          <p:cNvPr id="8" name="Text 3"/>
          <p:cNvSpPr txBox="1"/>
          <p:nvPr/>
        </p:nvSpPr>
        <p:spPr>
          <a:xfrm>
            <a:off x="1371600" y="1093622"/>
            <a:ext cx="7530084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 SehatKu AI — Platform for national healthcare transformation</a:t>
            </a:r>
            <a:endParaRPr lang="en-US" sz="1600" dirty="0"/>
          </a:p>
        </p:txBody>
      </p:sp>
      <p:sp>
        <p:nvSpPr>
          <p:cNvPr id="9" name="Shape 4"/>
          <p:cNvSpPr/>
          <p:nvPr/>
        </p:nvSpPr>
        <p:spPr>
          <a:xfrm>
            <a:off x="1371600" y="1765706"/>
            <a:ext cx="5257800" cy="2971800"/>
          </a:xfrm>
          <a:prstGeom prst="roundRect">
            <a:avLst>
              <a:gd name="adj" fmla="val 1183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5"/>
          <p:cNvSpPr/>
          <p:nvPr/>
        </p:nvSpPr>
        <p:spPr>
          <a:xfrm>
            <a:off x="1371600" y="1765706"/>
            <a:ext cx="47549" cy="2971800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1" name="Text 6"/>
          <p:cNvSpPr txBox="1"/>
          <p:nvPr/>
        </p:nvSpPr>
        <p:spPr>
          <a:xfrm>
            <a:off x="1591056" y="1927555"/>
            <a:ext cx="19723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We Need:</a:t>
            </a:r>
            <a:endParaRPr lang="en-US" sz="18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591056" y="2537460"/>
            <a:ext cx="209398" cy="209398"/>
          </a:xfrm>
          <a:prstGeom prst="rect">
            <a:avLst/>
          </a:prstGeom>
        </p:spPr>
      </p:pic>
      <p:sp>
        <p:nvSpPr>
          <p:cNvPr id="13" name="Text 7"/>
          <p:cNvSpPr txBox="1"/>
          <p:nvPr/>
        </p:nvSpPr>
        <p:spPr>
          <a:xfrm>
            <a:off x="1800454" y="2432304"/>
            <a:ext cx="1724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Hackathon Selection</a:t>
            </a:r>
            <a:endParaRPr lang="en-US" sz="1200" dirty="0"/>
          </a:p>
        </p:txBody>
      </p:sp>
      <p:sp>
        <p:nvSpPr>
          <p:cNvPr id="14" name="Text 8"/>
          <p:cNvSpPr txBox="1"/>
          <p:nvPr/>
        </p:nvSpPr>
        <p:spPr>
          <a:xfrm>
            <a:off x="1800454" y="2660904"/>
            <a:ext cx="32250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Platform to demonstrate medical AI innovation</a:t>
            </a:r>
            <a:endParaRPr lang="en-US" sz="10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rcRect l="-1004" r="-1004"/>
          <a:stretch/>
        </p:blipFill>
        <p:spPr>
          <a:xfrm>
            <a:off x="1591056" y="3070555"/>
            <a:ext cx="267005" cy="209398"/>
          </a:xfrm>
          <a:prstGeom prst="rect">
            <a:avLst/>
          </a:prstGeom>
        </p:spPr>
      </p:pic>
      <p:sp>
        <p:nvSpPr>
          <p:cNvPr id="16" name="Text 9"/>
          <p:cNvSpPr txBox="1"/>
          <p:nvPr/>
        </p:nvSpPr>
        <p:spPr>
          <a:xfrm>
            <a:off x="1857146" y="2966314"/>
            <a:ext cx="16770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Partnership</a:t>
            </a:r>
            <a:endParaRPr lang="en-US" sz="1200" dirty="0"/>
          </a:p>
        </p:txBody>
      </p:sp>
      <p:sp>
        <p:nvSpPr>
          <p:cNvPr id="17" name="Text 10"/>
          <p:cNvSpPr txBox="1"/>
          <p:nvPr/>
        </p:nvSpPr>
        <p:spPr>
          <a:xfrm>
            <a:off x="1857146" y="3194914"/>
            <a:ext cx="27194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Connection with healthcare institutions</a:t>
            </a:r>
            <a:endParaRPr lang="en-US" sz="1000" dirty="0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591056" y="3604565"/>
            <a:ext cx="209398" cy="209398"/>
          </a:xfrm>
          <a:prstGeom prst="rect">
            <a:avLst/>
          </a:prstGeom>
        </p:spPr>
      </p:pic>
      <p:sp>
        <p:nvSpPr>
          <p:cNvPr id="19" name="Text 11"/>
          <p:cNvSpPr txBox="1"/>
          <p:nvPr/>
        </p:nvSpPr>
        <p:spPr>
          <a:xfrm>
            <a:off x="1800454" y="3499409"/>
            <a:ext cx="15718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Validation Support</a:t>
            </a:r>
            <a:endParaRPr lang="en-US" sz="1200" dirty="0"/>
          </a:p>
        </p:txBody>
      </p:sp>
      <p:sp>
        <p:nvSpPr>
          <p:cNvPr id="20" name="Text 12"/>
          <p:cNvSpPr txBox="1"/>
          <p:nvPr/>
        </p:nvSpPr>
        <p:spPr>
          <a:xfrm>
            <a:off x="1800454" y="3728009"/>
            <a:ext cx="29004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Access to professionals for content review</a:t>
            </a:r>
            <a:endParaRPr lang="en-US" sz="10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rcRect l="-1528" r="-1528"/>
          <a:stretch/>
        </p:blipFill>
        <p:spPr>
          <a:xfrm>
            <a:off x="1591056" y="4137660"/>
            <a:ext cx="161849" cy="209398"/>
          </a:xfrm>
          <a:prstGeom prst="rect">
            <a:avLst/>
          </a:prstGeom>
        </p:spPr>
      </p:pic>
      <p:sp>
        <p:nvSpPr>
          <p:cNvPr id="22" name="Text 13"/>
          <p:cNvSpPr txBox="1"/>
          <p:nvPr/>
        </p:nvSpPr>
        <p:spPr>
          <a:xfrm>
            <a:off x="1752905" y="4032504"/>
            <a:ext cx="20290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Connection</a:t>
            </a:r>
            <a:endParaRPr lang="en-US" sz="1200" dirty="0"/>
          </a:p>
        </p:txBody>
      </p:sp>
      <p:sp>
        <p:nvSpPr>
          <p:cNvPr id="23" name="Text 14"/>
          <p:cNvSpPr txBox="1"/>
          <p:nvPr/>
        </p:nvSpPr>
        <p:spPr>
          <a:xfrm>
            <a:off x="1752905" y="4261104"/>
            <a:ext cx="29580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Links to Kemenkes for national deployment</a:t>
            </a:r>
            <a:endParaRPr lang="en-US" sz="1000" dirty="0"/>
          </a:p>
        </p:txBody>
      </p:sp>
      <p:sp>
        <p:nvSpPr>
          <p:cNvPr id="24" name="Shape 15"/>
          <p:cNvSpPr/>
          <p:nvPr/>
        </p:nvSpPr>
        <p:spPr>
          <a:xfrm>
            <a:off x="6933895" y="1765706"/>
            <a:ext cx="5257800" cy="2971800"/>
          </a:xfrm>
          <a:prstGeom prst="roundRect">
            <a:avLst>
              <a:gd name="adj" fmla="val 1183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16"/>
          <p:cNvSpPr/>
          <p:nvPr/>
        </p:nvSpPr>
        <p:spPr>
          <a:xfrm>
            <a:off x="6933895" y="1765706"/>
            <a:ext cx="47549" cy="2971800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6" name="Text 17"/>
          <p:cNvSpPr txBox="1"/>
          <p:nvPr/>
        </p:nvSpPr>
        <p:spPr>
          <a:xfrm>
            <a:off x="7153351" y="1927555"/>
            <a:ext cx="21817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We Deliver:</a:t>
            </a:r>
            <a:endParaRPr lang="en-US" sz="18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153351" y="2537460"/>
            <a:ext cx="209398" cy="209398"/>
          </a:xfrm>
          <a:prstGeom prst="rect">
            <a:avLst/>
          </a:prstGeom>
        </p:spPr>
      </p:pic>
      <p:sp>
        <p:nvSpPr>
          <p:cNvPr id="28" name="Text 18"/>
          <p:cNvSpPr txBox="1"/>
          <p:nvPr/>
        </p:nvSpPr>
        <p:spPr>
          <a:xfrm>
            <a:off x="7362749" y="2432304"/>
            <a:ext cx="1143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48-hour MVP</a:t>
            </a:r>
            <a:endParaRPr lang="en-US" sz="1200" dirty="0"/>
          </a:p>
        </p:txBody>
      </p:sp>
      <p:sp>
        <p:nvSpPr>
          <p:cNvPr id="29" name="Text 19"/>
          <p:cNvSpPr txBox="1"/>
          <p:nvPr/>
        </p:nvSpPr>
        <p:spPr>
          <a:xfrm>
            <a:off x="7362749" y="2660904"/>
            <a:ext cx="29105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Functional WhatsApp medical AI assistant</a:t>
            </a:r>
            <a:endParaRPr lang="en-US" sz="1000" dirty="0"/>
          </a:p>
        </p:txBody>
      </p:sp>
      <p:pic>
        <p:nvPicPr>
          <p:cNvPr id="30" name="Image 8" descr="preencoded.png"/>
          <p:cNvPicPr>
            <a:picLocks noChangeAspect="1"/>
          </p:cNvPicPr>
          <p:nvPr/>
        </p:nvPicPr>
        <p:blipFill>
          <a:blip r:embed="rId11"/>
          <a:srcRect t="-600" b="-600"/>
          <a:stretch/>
        </p:blipFill>
        <p:spPr>
          <a:xfrm>
            <a:off x="7153351" y="3070555"/>
            <a:ext cx="181051" cy="209398"/>
          </a:xfrm>
          <a:prstGeom prst="rect">
            <a:avLst/>
          </a:prstGeom>
        </p:spPr>
      </p:pic>
      <p:sp>
        <p:nvSpPr>
          <p:cNvPr id="31" name="Text 20"/>
          <p:cNvSpPr txBox="1"/>
          <p:nvPr/>
        </p:nvSpPr>
        <p:spPr>
          <a:xfrm>
            <a:off x="7334402" y="2966314"/>
            <a:ext cx="15435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Clinical Validation</a:t>
            </a:r>
            <a:endParaRPr lang="en-US" sz="1200" dirty="0"/>
          </a:p>
        </p:txBody>
      </p:sp>
      <p:sp>
        <p:nvSpPr>
          <p:cNvPr id="32" name="Text 21"/>
          <p:cNvSpPr txBox="1"/>
          <p:nvPr/>
        </p:nvSpPr>
        <p:spPr>
          <a:xfrm>
            <a:off x="7334402" y="3194914"/>
            <a:ext cx="29388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professional approved content</a:t>
            </a:r>
            <a:endParaRPr lang="en-US" sz="10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153351" y="3604565"/>
            <a:ext cx="209398" cy="209398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7362749" y="3499409"/>
            <a:ext cx="14575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Scalable Solution</a:t>
            </a:r>
            <a:endParaRPr lang="en-US" sz="1200" dirty="0"/>
          </a:p>
        </p:txBody>
      </p:sp>
      <p:sp>
        <p:nvSpPr>
          <p:cNvPr id="35" name="Text 23"/>
          <p:cNvSpPr txBox="1"/>
          <p:nvPr/>
        </p:nvSpPr>
        <p:spPr>
          <a:xfrm>
            <a:off x="7362749" y="3728009"/>
            <a:ext cx="29388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Ready for immediate national deployment</a:t>
            </a:r>
            <a:endParaRPr lang="en-US" sz="1000" dirty="0"/>
          </a:p>
        </p:txBody>
      </p:sp>
      <p:pic>
        <p:nvPicPr>
          <p:cNvPr id="36" name="Image 10" descr="preencoded.png"/>
          <p:cNvPicPr>
            <a:picLocks noChangeAspect="1"/>
          </p:cNvPicPr>
          <p:nvPr/>
        </p:nvPicPr>
        <p:blipFill>
          <a:blip r:embed="rId13"/>
          <a:srcRect l="-1528" r="-1528"/>
          <a:stretch/>
        </p:blipFill>
        <p:spPr>
          <a:xfrm>
            <a:off x="7153351" y="4137660"/>
            <a:ext cx="161849" cy="209398"/>
          </a:xfrm>
          <a:prstGeom prst="rect">
            <a:avLst/>
          </a:prstGeom>
        </p:spPr>
      </p:pic>
      <p:sp>
        <p:nvSpPr>
          <p:cNvPr id="37" name="Text 24"/>
          <p:cNvSpPr txBox="1"/>
          <p:nvPr/>
        </p:nvSpPr>
        <p:spPr>
          <a:xfrm>
            <a:off x="7315200" y="4032504"/>
            <a:ext cx="18672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Innovation Framework</a:t>
            </a:r>
            <a:endParaRPr lang="en-US" sz="1200" dirty="0"/>
          </a:p>
        </p:txBody>
      </p:sp>
      <p:sp>
        <p:nvSpPr>
          <p:cNvPr id="38" name="Text 25"/>
          <p:cNvSpPr txBox="1"/>
          <p:nvPr/>
        </p:nvSpPr>
        <p:spPr>
          <a:xfrm>
            <a:off x="7315200" y="4261104"/>
            <a:ext cx="28154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Model for AI-powered public health tools</a:t>
            </a:r>
            <a:endParaRPr lang="en-US" sz="1000" dirty="0"/>
          </a:p>
        </p:txBody>
      </p:sp>
      <p:sp>
        <p:nvSpPr>
          <p:cNvPr id="39" name="Shape 26"/>
          <p:cNvSpPr/>
          <p:nvPr/>
        </p:nvSpPr>
        <p:spPr>
          <a:xfrm>
            <a:off x="1371600" y="5042002"/>
            <a:ext cx="3619195" cy="1390802"/>
          </a:xfrm>
          <a:prstGeom prst="roundRect">
            <a:avLst>
              <a:gd name="adj" fmla="val 4503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0" name="Text 27"/>
          <p:cNvSpPr txBox="1"/>
          <p:nvPr/>
        </p:nvSpPr>
        <p:spPr>
          <a:xfrm>
            <a:off x="1543507" y="5185562"/>
            <a:ext cx="30678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Let us revolutionize healthcare access through WhatsApp.</a:t>
            </a:r>
            <a:endParaRPr lang="en-US" sz="1200" dirty="0"/>
          </a:p>
        </p:txBody>
      </p:sp>
      <p:sp>
        <p:nvSpPr>
          <p:cNvPr id="41" name="Text 28"/>
          <p:cNvSpPr txBox="1"/>
          <p:nvPr/>
        </p:nvSpPr>
        <p:spPr>
          <a:xfrm>
            <a:off x="1543507" y="5642762"/>
            <a:ext cx="32580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Together, we can bring medical expertise to 195M Indonesians instantly.</a:t>
            </a:r>
            <a:endParaRPr lang="en-US" sz="1200" dirty="0"/>
          </a:p>
        </p:txBody>
      </p:sp>
      <p:sp>
        <p:nvSpPr>
          <p:cNvPr id="42" name="Text 29"/>
          <p:cNvSpPr txBox="1"/>
          <p:nvPr/>
        </p:nvSpPr>
        <p:spPr>
          <a:xfrm>
            <a:off x="4373575" y="6128309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9:45 AM</a:t>
            </a:r>
            <a:endParaRPr lang="en-US" sz="900" dirty="0"/>
          </a:p>
        </p:txBody>
      </p:sp>
      <p:sp>
        <p:nvSpPr>
          <p:cNvPr id="43" name="Shape 30"/>
          <p:cNvSpPr/>
          <p:nvPr/>
        </p:nvSpPr>
        <p:spPr>
          <a:xfrm>
            <a:off x="5037430" y="6804965"/>
            <a:ext cx="3495751" cy="495605"/>
          </a:xfrm>
          <a:prstGeom prst="roundRect">
            <a:avLst>
              <a:gd name="adj" fmla="val 85155"/>
            </a:avLst>
          </a:prstGeom>
          <a:solidFill>
            <a:srgbClr val="25D366"/>
          </a:solidFill>
          <a:ln/>
          <a:effectLst>
            <a:outerShdw blurRad="76200" dist="38100" dir="5400000" algn="bl" rotWithShape="0">
              <a:srgbClr val="000000">
                <a:alpha val="20000"/>
              </a:srgbClr>
            </a:outerShdw>
          </a:effectLst>
        </p:spPr>
      </p:sp>
      <p:pic>
        <p:nvPicPr>
          <p:cNvPr id="44" name="Image 11" descr="preencoded.png"/>
          <p:cNvPicPr>
            <a:picLocks noChangeAspect="1"/>
          </p:cNvPicPr>
          <p:nvPr/>
        </p:nvPicPr>
        <p:blipFill>
          <a:blip r:embed="rId14"/>
          <a:srcRect t="-17952" b="-17952"/>
          <a:stretch/>
        </p:blipFill>
        <p:spPr>
          <a:xfrm>
            <a:off x="5323637" y="6919265"/>
            <a:ext cx="171907" cy="267005"/>
          </a:xfrm>
          <a:prstGeom prst="rect">
            <a:avLst/>
          </a:prstGeom>
        </p:spPr>
      </p:pic>
      <p:sp>
        <p:nvSpPr>
          <p:cNvPr id="45" name="Text 31"/>
          <p:cNvSpPr txBox="1"/>
          <p:nvPr/>
        </p:nvSpPr>
        <p:spPr>
          <a:xfrm>
            <a:off x="5571439" y="6923837"/>
            <a:ext cx="280537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Join the Healthcare Revolution</a:t>
            </a:r>
            <a:endParaRPr lang="en-US" sz="1300" dirty="0"/>
          </a:p>
        </p:txBody>
      </p:sp>
      <p:sp>
        <p:nvSpPr>
          <p:cNvPr id="46" name="Text 32"/>
          <p:cNvSpPr txBox="1"/>
          <p:nvPr/>
        </p:nvSpPr>
        <p:spPr>
          <a:xfrm>
            <a:off x="3204972" y="7528255"/>
            <a:ext cx="7263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Partnership Opportunities: Kemenkes, Puskesmas Network, Academic Collaboration, Technology Transfer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8825789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Indonesia's Health Information Gap Crisis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1040587"/>
            <a:ext cx="63724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 barriers to healthcare access in the digital era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651406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651406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4786" b="-4786"/>
          <a:stretch/>
        </p:blipFill>
        <p:spPr>
          <a:xfrm>
            <a:off x="1571854" y="2023567"/>
            <a:ext cx="304495" cy="381305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6667805" y="1651406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7"/>
          <p:cNvSpPr/>
          <p:nvPr/>
        </p:nvSpPr>
        <p:spPr>
          <a:xfrm>
            <a:off x="6667805" y="1651406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7" name="Shape 8"/>
          <p:cNvSpPr/>
          <p:nvPr/>
        </p:nvSpPr>
        <p:spPr>
          <a:xfrm>
            <a:off x="6667805" y="3003804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9"/>
          <p:cNvSpPr/>
          <p:nvPr/>
        </p:nvSpPr>
        <p:spPr>
          <a:xfrm>
            <a:off x="6667805" y="3003804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9" name="Text 10"/>
          <p:cNvSpPr txBox="1"/>
          <p:nvPr/>
        </p:nvSpPr>
        <p:spPr>
          <a:xfrm>
            <a:off x="2029054" y="1842516"/>
            <a:ext cx="1543507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195 million</a:t>
            </a:r>
            <a:endParaRPr lang="en-US" sz="2100" dirty="0"/>
          </a:p>
        </p:txBody>
      </p:sp>
      <p:sp>
        <p:nvSpPr>
          <p:cNvPr id="20" name="Text 11"/>
          <p:cNvSpPr txBox="1"/>
          <p:nvPr/>
        </p:nvSpPr>
        <p:spPr>
          <a:xfrm>
            <a:off x="7410298" y="1842516"/>
            <a:ext cx="7050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67%</a:t>
            </a:r>
            <a:endParaRPr lang="en-US" sz="2100" dirty="0"/>
          </a:p>
        </p:txBody>
      </p:sp>
      <p:sp>
        <p:nvSpPr>
          <p:cNvPr id="21" name="Text 12"/>
          <p:cNvSpPr txBox="1"/>
          <p:nvPr/>
        </p:nvSpPr>
        <p:spPr>
          <a:xfrm>
            <a:off x="7410298" y="3194914"/>
            <a:ext cx="15343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50+ million</a:t>
            </a:r>
            <a:endParaRPr lang="en-US" sz="2100" dirty="0"/>
          </a:p>
        </p:txBody>
      </p:sp>
      <p:sp>
        <p:nvSpPr>
          <p:cNvPr id="22" name="Text 13"/>
          <p:cNvSpPr txBox="1"/>
          <p:nvPr/>
        </p:nvSpPr>
        <p:spPr>
          <a:xfrm>
            <a:off x="2029054" y="2203704"/>
            <a:ext cx="23244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users in Indonesia</a:t>
            </a:r>
            <a:endParaRPr lang="en-US" sz="1200" dirty="0"/>
          </a:p>
        </p:txBody>
      </p:sp>
      <p:sp>
        <p:nvSpPr>
          <p:cNvPr id="23" name="Text 14"/>
          <p:cNvSpPr txBox="1"/>
          <p:nvPr/>
        </p:nvSpPr>
        <p:spPr>
          <a:xfrm>
            <a:off x="2029054" y="2432304"/>
            <a:ext cx="27011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popular communication platform</a:t>
            </a:r>
            <a:endParaRPr lang="en-US" sz="1000" dirty="0"/>
          </a:p>
        </p:txBody>
      </p:sp>
      <p:pic>
        <p:nvPicPr>
          <p:cNvPr id="24" name="Image 7" descr="preencoded.png"/>
          <p:cNvPicPr>
            <a:picLocks noChangeAspect="1"/>
          </p:cNvPicPr>
          <p:nvPr/>
        </p:nvPicPr>
        <p:blipFill>
          <a:blip r:embed="rId10"/>
          <a:srcRect t="-4933" b="-4933"/>
          <a:stretch/>
        </p:blipFill>
        <p:spPr>
          <a:xfrm>
            <a:off x="6867144" y="2023567"/>
            <a:ext cx="390449" cy="381305"/>
          </a:xfrm>
          <a:prstGeom prst="rect">
            <a:avLst/>
          </a:prstGeom>
        </p:spPr>
      </p:pic>
      <p:sp>
        <p:nvSpPr>
          <p:cNvPr id="25" name="Shape 15"/>
          <p:cNvSpPr/>
          <p:nvPr/>
        </p:nvSpPr>
        <p:spPr>
          <a:xfrm>
            <a:off x="1371600" y="3003804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16"/>
          <p:cNvSpPr/>
          <p:nvPr/>
        </p:nvSpPr>
        <p:spPr>
          <a:xfrm>
            <a:off x="1371600" y="3003804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7" name="Text 17"/>
          <p:cNvSpPr txBox="1"/>
          <p:nvPr/>
        </p:nvSpPr>
        <p:spPr>
          <a:xfrm>
            <a:off x="7410298" y="2203704"/>
            <a:ext cx="34107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Remote areas lack immediate consultation</a:t>
            </a:r>
            <a:endParaRPr lang="en-US" sz="1200" dirty="0"/>
          </a:p>
        </p:txBody>
      </p:sp>
      <p:sp>
        <p:nvSpPr>
          <p:cNvPr id="28" name="Text 18"/>
          <p:cNvSpPr txBox="1"/>
          <p:nvPr/>
        </p:nvSpPr>
        <p:spPr>
          <a:xfrm>
            <a:off x="7410298" y="2432304"/>
            <a:ext cx="24908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Limited access to medical expertise</a:t>
            </a:r>
            <a:endParaRPr lang="en-US" sz="1000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 t="-5600" b="-5600"/>
          <a:stretch/>
        </p:blipFill>
        <p:spPr>
          <a:xfrm>
            <a:off x="1571854" y="3375965"/>
            <a:ext cx="342900" cy="381305"/>
          </a:xfrm>
          <a:prstGeom prst="rect">
            <a:avLst/>
          </a:prstGeom>
        </p:spPr>
      </p:pic>
      <p:sp>
        <p:nvSpPr>
          <p:cNvPr id="30" name="Text 19"/>
          <p:cNvSpPr txBox="1"/>
          <p:nvPr/>
        </p:nvSpPr>
        <p:spPr>
          <a:xfrm>
            <a:off x="2066544" y="3194914"/>
            <a:ext cx="7050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45%</a:t>
            </a:r>
            <a:endParaRPr lang="en-US" sz="2100" dirty="0"/>
          </a:p>
        </p:txBody>
      </p:sp>
      <p:sp>
        <p:nvSpPr>
          <p:cNvPr id="31" name="Text 20"/>
          <p:cNvSpPr txBox="1"/>
          <p:nvPr/>
        </p:nvSpPr>
        <p:spPr>
          <a:xfrm>
            <a:off x="2066544" y="3557016"/>
            <a:ext cx="27624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Urban-rural health knowledge gap</a:t>
            </a:r>
            <a:endParaRPr lang="en-US" sz="1200" dirty="0"/>
          </a:p>
        </p:txBody>
      </p:sp>
      <p:sp>
        <p:nvSpPr>
          <p:cNvPr id="32" name="Text 21"/>
          <p:cNvSpPr txBox="1"/>
          <p:nvPr/>
        </p:nvSpPr>
        <p:spPr>
          <a:xfrm>
            <a:off x="7410298" y="3557016"/>
            <a:ext cx="31153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Affected by 5 priority diseases annually</a:t>
            </a:r>
            <a:endParaRPr lang="en-US" sz="1200" dirty="0"/>
          </a:p>
        </p:txBody>
      </p:sp>
      <p:sp>
        <p:nvSpPr>
          <p:cNvPr id="33" name="Text 22"/>
          <p:cNvSpPr txBox="1"/>
          <p:nvPr/>
        </p:nvSpPr>
        <p:spPr>
          <a:xfrm>
            <a:off x="2066544" y="3785616"/>
            <a:ext cx="21195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Information inequality persists</a:t>
            </a:r>
            <a:endParaRPr lang="en-US" sz="1000" dirty="0"/>
          </a:p>
        </p:txBody>
      </p:sp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12"/>
          <a:srcRect t="-4933" b="-4933"/>
          <a:stretch/>
        </p:blipFill>
        <p:spPr>
          <a:xfrm>
            <a:off x="6867144" y="3375965"/>
            <a:ext cx="390449" cy="381305"/>
          </a:xfrm>
          <a:prstGeom prst="rect">
            <a:avLst/>
          </a:prstGeom>
        </p:spPr>
      </p:pic>
      <p:sp>
        <p:nvSpPr>
          <p:cNvPr id="35" name="Text 23"/>
          <p:cNvSpPr txBox="1"/>
          <p:nvPr/>
        </p:nvSpPr>
        <p:spPr>
          <a:xfrm>
            <a:off x="7410298" y="3785616"/>
            <a:ext cx="24249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Heart, TB, Stroke, Diabetes, Stunting</a:t>
            </a:r>
            <a:endParaRPr lang="en-US" sz="1000" dirty="0"/>
          </a:p>
        </p:txBody>
      </p:sp>
      <p:sp>
        <p:nvSpPr>
          <p:cNvPr id="36" name="Shape 24"/>
          <p:cNvSpPr/>
          <p:nvPr/>
        </p:nvSpPr>
        <p:spPr>
          <a:xfrm>
            <a:off x="8410651" y="4457700"/>
            <a:ext cx="3333902" cy="1104595"/>
          </a:xfrm>
          <a:prstGeom prst="roundRect">
            <a:avLst>
              <a:gd name="adj" fmla="val 7136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7" name="Text 25"/>
          <p:cNvSpPr txBox="1"/>
          <p:nvPr/>
        </p:nvSpPr>
        <p:spPr>
          <a:xfrm>
            <a:off x="8562442" y="4572000"/>
            <a:ext cx="3001061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Where can I get reliable health information? The nearest hospital is 3 hours away...</a:t>
            </a:r>
            <a:endParaRPr lang="en-US" sz="1200" dirty="0"/>
          </a:p>
        </p:txBody>
      </p:sp>
      <p:sp>
        <p:nvSpPr>
          <p:cNvPr id="38" name="Text 26"/>
          <p:cNvSpPr txBox="1"/>
          <p:nvPr/>
        </p:nvSpPr>
        <p:spPr>
          <a:xfrm>
            <a:off x="11144707" y="5286146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</a:t>
            </a:r>
            <a:endParaRPr lang="en-US" sz="900" dirty="0"/>
          </a:p>
        </p:txBody>
      </p:sp>
      <p:sp>
        <p:nvSpPr>
          <p:cNvPr id="39" name="Shape 27"/>
          <p:cNvSpPr/>
          <p:nvPr/>
        </p:nvSpPr>
        <p:spPr>
          <a:xfrm>
            <a:off x="1828800" y="4508906"/>
            <a:ext cx="6400800" cy="1028700"/>
          </a:xfrm>
          <a:prstGeom prst="roundRect">
            <a:avLst>
              <a:gd name="adj" fmla="val 6584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40" name="Shape 28"/>
          <p:cNvSpPr/>
          <p:nvPr/>
        </p:nvSpPr>
        <p:spPr>
          <a:xfrm>
            <a:off x="1828800" y="4508906"/>
            <a:ext cx="38405" cy="10287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13"/>
          <a:srcRect t="-17952" b="-17952"/>
          <a:stretch/>
        </p:blipFill>
        <p:spPr>
          <a:xfrm>
            <a:off x="2018995" y="4700016"/>
            <a:ext cx="171907" cy="267005"/>
          </a:xfrm>
          <a:prstGeom prst="rect">
            <a:avLst/>
          </a:prstGeom>
        </p:spPr>
      </p:pic>
      <p:sp>
        <p:nvSpPr>
          <p:cNvPr id="42" name="Text 29"/>
          <p:cNvSpPr txBox="1"/>
          <p:nvPr/>
        </p:nvSpPr>
        <p:spPr>
          <a:xfrm>
            <a:off x="2305202" y="4661611"/>
            <a:ext cx="57058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"Every day, 1,000+ Indonesians search for health information on unreliable sources, leading to delayed treatment and complications."</a:t>
            </a:r>
            <a:endParaRPr lang="en-US" sz="1200" dirty="0"/>
          </a:p>
        </p:txBody>
      </p:sp>
      <p:sp>
        <p:nvSpPr>
          <p:cNvPr id="43" name="Text 30"/>
          <p:cNvSpPr txBox="1"/>
          <p:nvPr/>
        </p:nvSpPr>
        <p:spPr>
          <a:xfrm>
            <a:off x="5939028" y="5194706"/>
            <a:ext cx="22439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— Kementerian Kesehatan, 2023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039198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10039198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rcRect l="-27" r="-27"/>
          <a:stretch/>
        </p:blipFill>
        <p:spPr>
          <a:xfrm>
            <a:off x="11458346" y="9156802"/>
            <a:ext cx="428854" cy="5715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>
            <a:alphaModFix amt="30000"/>
          </a:blip>
          <a:srcRect l="-469" r="-469"/>
          <a:stretch/>
        </p:blipFill>
        <p:spPr>
          <a:xfrm>
            <a:off x="914400" y="9156802"/>
            <a:ext cx="504749" cy="5715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>
            <a:alphaModFix amt="5000"/>
          </a:blip>
          <a:srcRect l="-10720" r="-10720"/>
          <a:stretch/>
        </p:blipFill>
        <p:spPr>
          <a:xfrm>
            <a:off x="0" y="0"/>
            <a:ext cx="12191695" cy="10039198"/>
          </a:xfrm>
          <a:prstGeom prst="rect">
            <a:avLst/>
          </a:prstGeom>
        </p:spPr>
      </p:pic>
      <p:sp>
        <p:nvSpPr>
          <p:cNvPr id="7" name="Text 2"/>
          <p:cNvSpPr txBox="1"/>
          <p:nvPr/>
        </p:nvSpPr>
        <p:spPr>
          <a:xfrm>
            <a:off x="1371600" y="352044"/>
            <a:ext cx="521025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75E5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Contact Information</a:t>
            </a:r>
            <a:endParaRPr lang="en-US" sz="3600" dirty="0"/>
          </a:p>
        </p:txBody>
      </p:sp>
      <p:sp>
        <p:nvSpPr>
          <p:cNvPr id="8" name="Text 3"/>
          <p:cNvSpPr txBox="1"/>
          <p:nvPr/>
        </p:nvSpPr>
        <p:spPr>
          <a:xfrm>
            <a:off x="1371600" y="1093622"/>
            <a:ext cx="7510882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Assistant Team - Indonesia Healthcare AI Hackathon 2025</a:t>
            </a:r>
            <a:endParaRPr lang="en-US" sz="1600" dirty="0"/>
          </a:p>
        </p:txBody>
      </p:sp>
      <p:sp>
        <p:nvSpPr>
          <p:cNvPr id="9" name="Shape 4"/>
          <p:cNvSpPr/>
          <p:nvPr/>
        </p:nvSpPr>
        <p:spPr>
          <a:xfrm>
            <a:off x="1371600" y="1765706"/>
            <a:ext cx="5257800" cy="3381451"/>
          </a:xfrm>
          <a:prstGeom prst="roundRect">
            <a:avLst>
              <a:gd name="adj" fmla="val 914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5"/>
          <p:cNvSpPr/>
          <p:nvPr/>
        </p:nvSpPr>
        <p:spPr>
          <a:xfrm>
            <a:off x="1371600" y="1765706"/>
            <a:ext cx="47549" cy="3381451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1" name="Text 6"/>
          <p:cNvSpPr txBox="1"/>
          <p:nvPr/>
        </p:nvSpPr>
        <p:spPr>
          <a:xfrm>
            <a:off x="1647749" y="1994306"/>
            <a:ext cx="12198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</a:t>
            </a:r>
            <a:endParaRPr lang="en-US" sz="1500" dirty="0"/>
          </a:p>
        </p:txBody>
      </p:sp>
      <p:sp>
        <p:nvSpPr>
          <p:cNvPr id="12" name="Shape 7"/>
          <p:cNvSpPr/>
          <p:nvPr/>
        </p:nvSpPr>
        <p:spPr>
          <a:xfrm>
            <a:off x="1647749" y="2479853"/>
            <a:ext cx="571500" cy="571500"/>
          </a:xfrm>
          <a:prstGeom prst="ellipse">
            <a:avLst/>
          </a:prstGeom>
          <a:solidFill>
            <a:srgbClr val="128C7E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57" r="-57"/>
          <a:stretch/>
        </p:blipFill>
        <p:spPr>
          <a:xfrm>
            <a:off x="1833372" y="2651760"/>
            <a:ext cx="200254" cy="228600"/>
          </a:xfrm>
          <a:prstGeom prst="rect">
            <a:avLst/>
          </a:prstGeom>
        </p:spPr>
      </p:pic>
      <p:sp>
        <p:nvSpPr>
          <p:cNvPr id="14" name="Text 8"/>
          <p:cNvSpPr txBox="1"/>
          <p:nvPr/>
        </p:nvSpPr>
        <p:spPr>
          <a:xfrm>
            <a:off x="2409444" y="2375611"/>
            <a:ext cx="2382926" cy="1892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Taufan </a:t>
            </a:r>
            <a:r>
              <a:rPr lang="en-US" sz="1500" b="1" dirty="0" err="1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Fesa</a:t>
            </a: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Pradatama</a:t>
            </a:r>
            <a:endParaRPr lang="en-US" sz="1500" dirty="0"/>
          </a:p>
        </p:txBody>
      </p:sp>
      <p:sp>
        <p:nvSpPr>
          <p:cNvPr id="15" name="Text 9"/>
          <p:cNvSpPr txBox="1"/>
          <p:nvPr/>
        </p:nvSpPr>
        <p:spPr>
          <a:xfrm>
            <a:off x="2409444" y="2641702"/>
            <a:ext cx="12289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&amp; Tech Lead</a:t>
            </a:r>
            <a:endParaRPr lang="en-US" sz="1200" dirty="0"/>
          </a:p>
        </p:txBody>
      </p:sp>
      <p:sp>
        <p:nvSpPr>
          <p:cNvPr id="16" name="Shape 10"/>
          <p:cNvSpPr/>
          <p:nvPr/>
        </p:nvSpPr>
        <p:spPr>
          <a:xfrm>
            <a:off x="2409444" y="2908706"/>
            <a:ext cx="1914754" cy="247802"/>
          </a:xfrm>
          <a:prstGeom prst="roundRect">
            <a:avLst>
              <a:gd name="adj" fmla="val 170310"/>
            </a:avLst>
          </a:prstGeom>
          <a:solidFill>
            <a:srgbClr val="25D366"/>
          </a:solidFill>
          <a:ln/>
        </p:spPr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505456" y="2984602"/>
            <a:ext cx="95098" cy="95098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2600554" y="2947111"/>
            <a:ext cx="17145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during Hackathon</a:t>
            </a:r>
            <a:endParaRPr lang="en-US" sz="9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rcRect t="-4113" b="-4113"/>
          <a:stretch/>
        </p:blipFill>
        <p:spPr>
          <a:xfrm>
            <a:off x="1647749" y="3499409"/>
            <a:ext cx="286207" cy="247802"/>
          </a:xfrm>
          <a:prstGeom prst="rect">
            <a:avLst/>
          </a:prstGeom>
        </p:spPr>
      </p:pic>
      <p:sp>
        <p:nvSpPr>
          <p:cNvPr id="20" name="Text 12"/>
          <p:cNvSpPr txBox="1"/>
          <p:nvPr/>
        </p:nvSpPr>
        <p:spPr>
          <a:xfrm>
            <a:off x="1933956" y="3394253"/>
            <a:ext cx="8193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Expertise</a:t>
            </a:r>
            <a:endParaRPr lang="en-US" sz="1200" dirty="0"/>
          </a:p>
        </p:txBody>
      </p:sp>
      <p:sp>
        <p:nvSpPr>
          <p:cNvPr id="21" name="Text 13"/>
          <p:cNvSpPr txBox="1"/>
          <p:nvPr/>
        </p:nvSpPr>
        <p:spPr>
          <a:xfrm>
            <a:off x="1933956" y="3622853"/>
            <a:ext cx="42007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AI, Computer Vision, IoT, Natural Language Processing</a:t>
            </a:r>
            <a:endParaRPr lang="en-US" sz="12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47749" y="4261104"/>
            <a:ext cx="247802" cy="247802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1895551" y="4042562"/>
            <a:ext cx="448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</a:t>
            </a:r>
            <a:endParaRPr lang="en-US" sz="1200" dirty="0"/>
          </a:p>
        </p:txBody>
      </p:sp>
      <p:sp>
        <p:nvSpPr>
          <p:cNvPr id="24" name="Text 15"/>
          <p:cNvSpPr txBox="1"/>
          <p:nvPr/>
        </p:nvSpPr>
        <p:spPr>
          <a:xfrm>
            <a:off x="1895551" y="4271162"/>
            <a:ext cx="432511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development, WhatsApp integration, system architecture</a:t>
            </a:r>
            <a:endParaRPr lang="en-US" sz="1200" dirty="0"/>
          </a:p>
        </p:txBody>
      </p:sp>
      <p:sp>
        <p:nvSpPr>
          <p:cNvPr id="25" name="Shape 16"/>
          <p:cNvSpPr/>
          <p:nvPr/>
        </p:nvSpPr>
        <p:spPr>
          <a:xfrm>
            <a:off x="6933895" y="1765706"/>
            <a:ext cx="5257800" cy="3381451"/>
          </a:xfrm>
          <a:prstGeom prst="roundRect">
            <a:avLst>
              <a:gd name="adj" fmla="val 914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17"/>
          <p:cNvSpPr/>
          <p:nvPr/>
        </p:nvSpPr>
        <p:spPr>
          <a:xfrm>
            <a:off x="6933895" y="1765706"/>
            <a:ext cx="47549" cy="3381451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7" name="Text 18"/>
          <p:cNvSpPr txBox="1"/>
          <p:nvPr/>
        </p:nvSpPr>
        <p:spPr>
          <a:xfrm>
            <a:off x="7210044" y="1994306"/>
            <a:ext cx="17245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Advisor</a:t>
            </a:r>
            <a:endParaRPr lang="en-US" sz="1500" dirty="0"/>
          </a:p>
        </p:txBody>
      </p:sp>
      <p:sp>
        <p:nvSpPr>
          <p:cNvPr id="28" name="Shape 19"/>
          <p:cNvSpPr/>
          <p:nvPr/>
        </p:nvSpPr>
        <p:spPr>
          <a:xfrm>
            <a:off x="7210044" y="2479853"/>
            <a:ext cx="571500" cy="571500"/>
          </a:xfrm>
          <a:prstGeom prst="ellipse">
            <a:avLst/>
          </a:prstGeom>
          <a:solidFill>
            <a:srgbClr val="128C7E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7396582" y="2651760"/>
            <a:ext cx="200254" cy="228600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7972654" y="2375612"/>
            <a:ext cx="2847746" cy="658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Muhamad Samsuri, </a:t>
            </a:r>
            <a:r>
              <a:rPr lang="en-US" sz="1500" b="1" dirty="0" err="1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S.Kep</a:t>
            </a:r>
            <a:endParaRPr lang="en-US" sz="1500" dirty="0"/>
          </a:p>
        </p:txBody>
      </p:sp>
      <p:sp>
        <p:nvSpPr>
          <p:cNvPr id="31" name="Text 21"/>
          <p:cNvSpPr txBox="1"/>
          <p:nvPr/>
        </p:nvSpPr>
        <p:spPr>
          <a:xfrm>
            <a:off x="7972654" y="2641702"/>
            <a:ext cx="26197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Licensed Nurse &amp; Clinical Advisor</a:t>
            </a:r>
            <a:endParaRPr lang="en-US" sz="1200" dirty="0"/>
          </a:p>
        </p:txBody>
      </p:sp>
      <p:sp>
        <p:nvSpPr>
          <p:cNvPr id="32" name="Shape 22"/>
          <p:cNvSpPr/>
          <p:nvPr/>
        </p:nvSpPr>
        <p:spPr>
          <a:xfrm>
            <a:off x="7972654" y="2908706"/>
            <a:ext cx="1914754" cy="247802"/>
          </a:xfrm>
          <a:prstGeom prst="roundRect">
            <a:avLst>
              <a:gd name="adj" fmla="val 170310"/>
            </a:avLst>
          </a:prstGeom>
          <a:solidFill>
            <a:srgbClr val="25D366"/>
          </a:solidFill>
          <a:ln/>
        </p:spPr>
      </p:sp>
      <p:pic>
        <p:nvPicPr>
          <p:cNvPr id="33" name="Image 8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067751" y="2984602"/>
            <a:ext cx="95098" cy="95098"/>
          </a:xfrm>
          <a:prstGeom prst="rect">
            <a:avLst/>
          </a:prstGeom>
        </p:spPr>
      </p:pic>
      <p:sp>
        <p:nvSpPr>
          <p:cNvPr id="34" name="Text 23"/>
          <p:cNvSpPr txBox="1"/>
          <p:nvPr/>
        </p:nvSpPr>
        <p:spPr>
          <a:xfrm>
            <a:off x="8162849" y="2947111"/>
            <a:ext cx="171450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during Hackathon</a:t>
            </a:r>
            <a:endParaRPr lang="en-US" sz="900" dirty="0"/>
          </a:p>
        </p:txBody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11"/>
          <a:srcRect t="-4113" b="-4113"/>
          <a:stretch/>
        </p:blipFill>
        <p:spPr>
          <a:xfrm>
            <a:off x="7210044" y="3613709"/>
            <a:ext cx="286207" cy="247802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7496251" y="3394253"/>
            <a:ext cx="9628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Experience</a:t>
            </a:r>
            <a:endParaRPr lang="en-US" sz="1200" dirty="0"/>
          </a:p>
        </p:txBody>
      </p:sp>
      <p:sp>
        <p:nvSpPr>
          <p:cNvPr id="37" name="Text 25"/>
          <p:cNvSpPr txBox="1"/>
          <p:nvPr/>
        </p:nvSpPr>
        <p:spPr>
          <a:xfrm>
            <a:off x="7496251" y="3622853"/>
            <a:ext cx="406725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5+ years Puskesmas, direct patient care across all 5 priority diseases</a:t>
            </a:r>
            <a:endParaRPr lang="en-US" sz="1200" dirty="0"/>
          </a:p>
        </p:txBody>
      </p:sp>
      <p:pic>
        <p:nvPicPr>
          <p:cNvPr id="38" name="Image 10" descr="preencoded.png"/>
          <p:cNvPicPr>
            <a:picLocks noChangeAspect="1"/>
          </p:cNvPicPr>
          <p:nvPr/>
        </p:nvPicPr>
        <p:blipFill>
          <a:blip r:embed="rId12"/>
          <a:srcRect l="-7749" r="-7749"/>
          <a:stretch/>
        </p:blipFill>
        <p:spPr>
          <a:xfrm>
            <a:off x="7210044" y="4375404"/>
            <a:ext cx="286207" cy="247802"/>
          </a:xfrm>
          <a:prstGeom prst="rect">
            <a:avLst/>
          </a:prstGeom>
        </p:spPr>
      </p:pic>
      <p:sp>
        <p:nvSpPr>
          <p:cNvPr id="39" name="Text 26"/>
          <p:cNvSpPr txBox="1"/>
          <p:nvPr/>
        </p:nvSpPr>
        <p:spPr>
          <a:xfrm>
            <a:off x="7496251" y="4271162"/>
            <a:ext cx="448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Role</a:t>
            </a:r>
            <a:endParaRPr lang="en-US" sz="1200" dirty="0"/>
          </a:p>
        </p:txBody>
      </p:sp>
      <p:sp>
        <p:nvSpPr>
          <p:cNvPr id="40" name="Text 27"/>
          <p:cNvSpPr txBox="1"/>
          <p:nvPr/>
        </p:nvSpPr>
        <p:spPr>
          <a:xfrm>
            <a:off x="7496251" y="4499762"/>
            <a:ext cx="43059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content validation, clinical protocol integration</a:t>
            </a:r>
            <a:endParaRPr lang="en-US" sz="1200" dirty="0"/>
          </a:p>
        </p:txBody>
      </p:sp>
      <p:sp>
        <p:nvSpPr>
          <p:cNvPr id="41" name="Shape 28"/>
          <p:cNvSpPr/>
          <p:nvPr/>
        </p:nvSpPr>
        <p:spPr>
          <a:xfrm>
            <a:off x="1371600" y="5565953"/>
            <a:ext cx="10820095" cy="1752905"/>
          </a:xfrm>
          <a:prstGeom prst="roundRect">
            <a:avLst>
              <a:gd name="adj" fmla="val 3402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Shape 29"/>
          <p:cNvSpPr/>
          <p:nvPr/>
        </p:nvSpPr>
        <p:spPr>
          <a:xfrm>
            <a:off x="1371600" y="5565953"/>
            <a:ext cx="47549" cy="17529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43" name="Image 11" descr="preencoded.png"/>
          <p:cNvPicPr>
            <a:picLocks noChangeAspect="1"/>
          </p:cNvPicPr>
          <p:nvPr/>
        </p:nvPicPr>
        <p:blipFill>
          <a:blip r:embed="rId13"/>
          <a:srcRect l="-7749" r="-7749"/>
          <a:stretch/>
        </p:blipFill>
        <p:spPr>
          <a:xfrm>
            <a:off x="1647749" y="5899709"/>
            <a:ext cx="286207" cy="247802"/>
          </a:xfrm>
          <a:prstGeom prst="rect">
            <a:avLst/>
          </a:prstGeom>
        </p:spPr>
      </p:pic>
      <p:sp>
        <p:nvSpPr>
          <p:cNvPr id="44" name="Text 30"/>
          <p:cNvSpPr txBox="1"/>
          <p:nvPr/>
        </p:nvSpPr>
        <p:spPr>
          <a:xfrm>
            <a:off x="1933956" y="5794553"/>
            <a:ext cx="12097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Email Contact</a:t>
            </a:r>
            <a:endParaRPr lang="en-US" sz="1200" dirty="0"/>
          </a:p>
        </p:txBody>
      </p:sp>
      <p:sp>
        <p:nvSpPr>
          <p:cNvPr id="45" name="Text 31"/>
          <p:cNvSpPr txBox="1"/>
          <p:nvPr/>
        </p:nvSpPr>
        <p:spPr>
          <a:xfrm>
            <a:off x="1933956" y="6023153"/>
            <a:ext cx="24103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sehatku.ai@hackathon2025.id</a:t>
            </a:r>
            <a:endParaRPr lang="en-US" sz="1200" dirty="0"/>
          </a:p>
        </p:txBody>
      </p:sp>
      <p:pic>
        <p:nvPicPr>
          <p:cNvPr id="46" name="Image 12" descr="preencoded.png"/>
          <p:cNvPicPr>
            <a:picLocks noChangeAspect="1"/>
          </p:cNvPicPr>
          <p:nvPr/>
        </p:nvPicPr>
        <p:blipFill>
          <a:blip r:embed="rId14"/>
          <a:srcRect t="-4113" b="-4113"/>
          <a:stretch/>
        </p:blipFill>
        <p:spPr>
          <a:xfrm>
            <a:off x="1647749" y="6547104"/>
            <a:ext cx="286207" cy="247802"/>
          </a:xfrm>
          <a:prstGeom prst="rect">
            <a:avLst/>
          </a:prstGeom>
        </p:spPr>
      </p:pic>
      <p:sp>
        <p:nvSpPr>
          <p:cNvPr id="47" name="Text 32"/>
          <p:cNvSpPr txBox="1"/>
          <p:nvPr/>
        </p:nvSpPr>
        <p:spPr>
          <a:xfrm>
            <a:off x="1933956" y="6442862"/>
            <a:ext cx="14859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Demo Availability</a:t>
            </a:r>
            <a:endParaRPr lang="en-US" sz="1200" dirty="0"/>
          </a:p>
        </p:txBody>
      </p:sp>
      <p:sp>
        <p:nvSpPr>
          <p:cNvPr id="48" name="Text 33"/>
          <p:cNvSpPr txBox="1"/>
          <p:nvPr/>
        </p:nvSpPr>
        <p:spPr>
          <a:xfrm>
            <a:off x="1933956" y="6671462"/>
            <a:ext cx="2220163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Available during hackathon</a:t>
            </a:r>
            <a:endParaRPr lang="en-US" sz="1200" dirty="0"/>
          </a:p>
        </p:txBody>
      </p:sp>
      <p:sp>
        <p:nvSpPr>
          <p:cNvPr id="49" name="Shape 34"/>
          <p:cNvSpPr/>
          <p:nvPr/>
        </p:nvSpPr>
        <p:spPr>
          <a:xfrm>
            <a:off x="7633411" y="6195060"/>
            <a:ext cx="3504895" cy="495605"/>
          </a:xfrm>
          <a:prstGeom prst="roundRect">
            <a:avLst>
              <a:gd name="adj" fmla="val 85155"/>
            </a:avLst>
          </a:prstGeom>
          <a:solidFill>
            <a:srgbClr val="25D366"/>
          </a:solidFill>
          <a:ln/>
          <a:effectLst>
            <a:outerShdw blurRad="76200" dist="38100" dir="5400000" algn="bl" rotWithShape="0">
              <a:srgbClr val="000000">
                <a:alpha val="20000"/>
              </a:srgbClr>
            </a:outerShdw>
          </a:effectLst>
        </p:spPr>
      </p:sp>
      <p:pic>
        <p:nvPicPr>
          <p:cNvPr id="50" name="Image 13" descr="preencoded.png"/>
          <p:cNvPicPr>
            <a:picLocks noChangeAspect="1"/>
          </p:cNvPicPr>
          <p:nvPr/>
        </p:nvPicPr>
        <p:blipFill>
          <a:blip r:embed="rId15"/>
          <a:srcRect t="-17952" b="-17952"/>
          <a:stretch/>
        </p:blipFill>
        <p:spPr>
          <a:xfrm>
            <a:off x="7918704" y="6309360"/>
            <a:ext cx="171907" cy="267005"/>
          </a:xfrm>
          <a:prstGeom prst="rect">
            <a:avLst/>
          </a:prstGeom>
        </p:spPr>
      </p:pic>
      <p:sp>
        <p:nvSpPr>
          <p:cNvPr id="51" name="Text 35"/>
          <p:cNvSpPr txBox="1"/>
          <p:nvPr/>
        </p:nvSpPr>
        <p:spPr>
          <a:xfrm>
            <a:off x="8166506" y="6313932"/>
            <a:ext cx="281543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Connect with SehatKu AI Team</a:t>
            </a:r>
            <a:endParaRPr lang="en-US" sz="1300" dirty="0"/>
          </a:p>
        </p:txBody>
      </p:sp>
      <p:sp>
        <p:nvSpPr>
          <p:cNvPr id="52" name="Shape 36"/>
          <p:cNvSpPr/>
          <p:nvPr/>
        </p:nvSpPr>
        <p:spPr>
          <a:xfrm>
            <a:off x="1371600" y="7661758"/>
            <a:ext cx="3619195" cy="1848002"/>
          </a:xfrm>
          <a:prstGeom prst="roundRect">
            <a:avLst>
              <a:gd name="adj" fmla="val 2551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3" name="Text 37"/>
          <p:cNvSpPr txBox="1"/>
          <p:nvPr/>
        </p:nvSpPr>
        <p:spPr>
          <a:xfrm>
            <a:off x="1543507" y="7804404"/>
            <a:ext cx="3381451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"Memberdayakan setiap warga Indonesia dengan akses kesehatan cerdas melalui platform yang mereka kenal - one WhatsApp message at a time."</a:t>
            </a:r>
            <a:endParaRPr lang="en-US" sz="1200" dirty="0"/>
          </a:p>
        </p:txBody>
      </p:sp>
      <p:sp>
        <p:nvSpPr>
          <p:cNvPr id="54" name="Text 38"/>
          <p:cNvSpPr txBox="1"/>
          <p:nvPr/>
        </p:nvSpPr>
        <p:spPr>
          <a:xfrm>
            <a:off x="1543507" y="8718804"/>
            <a:ext cx="3248863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Assistant - Your Pocket Health Expert 📱⚕️🤖</a:t>
            </a:r>
            <a:endParaRPr lang="en-US" sz="1200" dirty="0"/>
          </a:p>
        </p:txBody>
      </p:sp>
      <p:sp>
        <p:nvSpPr>
          <p:cNvPr id="55" name="Text 39"/>
          <p:cNvSpPr txBox="1"/>
          <p:nvPr/>
        </p:nvSpPr>
        <p:spPr>
          <a:xfrm>
            <a:off x="4150462" y="9205265"/>
            <a:ext cx="7626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10:15 AM ✓✓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AF2BA-6B3D-B113-8A88-365B4C692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A4648AA-2687-9BB1-D7D3-346A160932F9}"/>
              </a:ext>
            </a:extLst>
          </p:cNvPr>
          <p:cNvSpPr/>
          <p:nvPr/>
        </p:nvSpPr>
        <p:spPr>
          <a:xfrm>
            <a:off x="0" y="0"/>
            <a:ext cx="12191695" cy="10039198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A09B984-C311-9EE8-210A-738383C6F14B}"/>
              </a:ext>
            </a:extLst>
          </p:cNvPr>
          <p:cNvSpPr/>
          <p:nvPr/>
        </p:nvSpPr>
        <p:spPr>
          <a:xfrm>
            <a:off x="0" y="0"/>
            <a:ext cx="761695" cy="10039198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>
            <a:extLst>
              <a:ext uri="{FF2B5EF4-FFF2-40B4-BE49-F238E27FC236}">
                <a16:creationId xmlns:a16="http://schemas.microsoft.com/office/drawing/2014/main" id="{1A278ED7-4F18-0B3D-D7FA-53C1C7940A4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rcRect l="-27" r="-27"/>
          <a:stretch/>
        </p:blipFill>
        <p:spPr>
          <a:xfrm>
            <a:off x="11458346" y="9156802"/>
            <a:ext cx="428854" cy="571500"/>
          </a:xfrm>
          <a:prstGeom prst="rect">
            <a:avLst/>
          </a:prstGeom>
        </p:spPr>
      </p:pic>
      <p:pic>
        <p:nvPicPr>
          <p:cNvPr id="5" name="Image 1" descr="preencoded.png">
            <a:extLst>
              <a:ext uri="{FF2B5EF4-FFF2-40B4-BE49-F238E27FC236}">
                <a16:creationId xmlns:a16="http://schemas.microsoft.com/office/drawing/2014/main" id="{AACCE76B-97D6-0522-41A1-148D7D3100A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0000"/>
          </a:blip>
          <a:srcRect l="-469" r="-469"/>
          <a:stretch/>
        </p:blipFill>
        <p:spPr>
          <a:xfrm>
            <a:off x="914400" y="9156802"/>
            <a:ext cx="504749" cy="571500"/>
          </a:xfrm>
          <a:prstGeom prst="rect">
            <a:avLst/>
          </a:prstGeom>
        </p:spPr>
      </p:pic>
      <p:pic>
        <p:nvPicPr>
          <p:cNvPr id="6" name="Image 2" descr="preencoded.png">
            <a:extLst>
              <a:ext uri="{FF2B5EF4-FFF2-40B4-BE49-F238E27FC236}">
                <a16:creationId xmlns:a16="http://schemas.microsoft.com/office/drawing/2014/main" id="{B68842B2-2B6D-D6F8-6FEE-78D95D712627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"/>
          </a:blip>
          <a:srcRect l="-10720" r="-10720"/>
          <a:stretch/>
        </p:blipFill>
        <p:spPr>
          <a:xfrm>
            <a:off x="0" y="0"/>
            <a:ext cx="12191695" cy="10039198"/>
          </a:xfrm>
          <a:prstGeom prst="rect">
            <a:avLst/>
          </a:prstGeom>
        </p:spPr>
      </p:pic>
      <p:sp>
        <p:nvSpPr>
          <p:cNvPr id="7" name="Text 2">
            <a:extLst>
              <a:ext uri="{FF2B5EF4-FFF2-40B4-BE49-F238E27FC236}">
                <a16:creationId xmlns:a16="http://schemas.microsoft.com/office/drawing/2014/main" id="{5BD73E6E-3EE4-8C7B-14B0-353D147A4EBF}"/>
              </a:ext>
            </a:extLst>
          </p:cNvPr>
          <p:cNvSpPr txBox="1"/>
          <p:nvPr/>
        </p:nvSpPr>
        <p:spPr>
          <a:xfrm>
            <a:off x="1371600" y="352044"/>
            <a:ext cx="617686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075E5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36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2783DF90-F54D-B5DA-1B3B-DF7385721D2B}"/>
              </a:ext>
            </a:extLst>
          </p:cNvPr>
          <p:cNvSpPr txBox="1"/>
          <p:nvPr/>
        </p:nvSpPr>
        <p:spPr>
          <a:xfrm>
            <a:off x="1371600" y="1093622"/>
            <a:ext cx="7510882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Assistant Team - Indonesia Healthcare AI Hackathon 2025</a:t>
            </a:r>
            <a:endParaRPr lang="en-US" sz="1600" dirty="0"/>
          </a:p>
        </p:txBody>
      </p:sp>
      <p:sp>
        <p:nvSpPr>
          <p:cNvPr id="41" name="Shape 28">
            <a:extLst>
              <a:ext uri="{FF2B5EF4-FFF2-40B4-BE49-F238E27FC236}">
                <a16:creationId xmlns:a16="http://schemas.microsoft.com/office/drawing/2014/main" id="{DAE87719-C1A3-245C-203B-887772D4F0D6}"/>
              </a:ext>
            </a:extLst>
          </p:cNvPr>
          <p:cNvSpPr/>
          <p:nvPr/>
        </p:nvSpPr>
        <p:spPr>
          <a:xfrm>
            <a:off x="1171803" y="1511046"/>
            <a:ext cx="10820095" cy="5493258"/>
          </a:xfrm>
          <a:prstGeom prst="roundRect">
            <a:avLst>
              <a:gd name="adj" fmla="val 3402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Shape 29">
            <a:extLst>
              <a:ext uri="{FF2B5EF4-FFF2-40B4-BE49-F238E27FC236}">
                <a16:creationId xmlns:a16="http://schemas.microsoft.com/office/drawing/2014/main" id="{B2C4B61D-2332-CD4E-D5DC-964DD40DBBBC}"/>
              </a:ext>
            </a:extLst>
          </p:cNvPr>
          <p:cNvSpPr/>
          <p:nvPr/>
        </p:nvSpPr>
        <p:spPr>
          <a:xfrm>
            <a:off x="1171803" y="1511046"/>
            <a:ext cx="47549" cy="17529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46" name="Image 12" descr="preencoded.png">
            <a:extLst>
              <a:ext uri="{FF2B5EF4-FFF2-40B4-BE49-F238E27FC236}">
                <a16:creationId xmlns:a16="http://schemas.microsoft.com/office/drawing/2014/main" id="{1B6EA9D9-30EC-A60B-218B-AEB23089392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-4113" b="-4113"/>
          <a:stretch/>
        </p:blipFill>
        <p:spPr>
          <a:xfrm>
            <a:off x="933145" y="871917"/>
            <a:ext cx="286207" cy="247802"/>
          </a:xfrm>
          <a:prstGeom prst="rect">
            <a:avLst/>
          </a:prstGeom>
        </p:spPr>
      </p:pic>
      <p:sp>
        <p:nvSpPr>
          <p:cNvPr id="48" name="Text 33">
            <a:extLst>
              <a:ext uri="{FF2B5EF4-FFF2-40B4-BE49-F238E27FC236}">
                <a16:creationId xmlns:a16="http://schemas.microsoft.com/office/drawing/2014/main" id="{C02D5379-F1C7-B1FF-BADA-73AF75294B65}"/>
              </a:ext>
            </a:extLst>
          </p:cNvPr>
          <p:cNvSpPr txBox="1"/>
          <p:nvPr/>
        </p:nvSpPr>
        <p:spPr>
          <a:xfrm>
            <a:off x="1466696" y="1168145"/>
            <a:ext cx="9774899" cy="6140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Ben Rahman. (2025). HOT-FIT-BR: A context-aware evaluation framework for digital health systems in resource-limited settings. </a:t>
            </a:r>
            <a:r>
              <a:rPr lang="en-US" sz="1400" dirty="0" err="1"/>
              <a:t>arXiv</a:t>
            </a:r>
            <a:r>
              <a:rPr lang="en-US" sz="1400" dirty="0"/>
              <a:t>. https://doi.org/10.48550/arXiv.2505.20585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Li, Y., Li, Z., Zhang, K., Dan, R., Jiang, S., &amp; Zhang, Y. (2023). </a:t>
            </a:r>
            <a:r>
              <a:rPr lang="en-US" sz="1400" dirty="0" err="1"/>
              <a:t>ChatDoctor</a:t>
            </a:r>
            <a:r>
              <a:rPr lang="en-US" sz="1400" dirty="0"/>
              <a:t>: A medical chat model fine-tuned on a large language model Meta-AI (</a:t>
            </a:r>
            <a:r>
              <a:rPr lang="en-US" sz="1400" dirty="0" err="1"/>
              <a:t>LLaMA</a:t>
            </a:r>
            <a:r>
              <a:rPr lang="en-US" sz="1400" dirty="0"/>
              <a:t>) using medical domain knowledge. </a:t>
            </a:r>
            <a:r>
              <a:rPr lang="en-US" sz="1400" dirty="0" err="1"/>
              <a:t>arXiv</a:t>
            </a:r>
            <a:r>
              <a:rPr lang="en-US" sz="1400" dirty="0"/>
              <a:t>. https://arxiv.org/abs/2303.14070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Ojo, O. E., Adebanji, O. O., </a:t>
            </a:r>
            <a:r>
              <a:rPr lang="en-US" sz="1400" dirty="0" err="1"/>
              <a:t>Gelbukh</a:t>
            </a:r>
            <a:r>
              <a:rPr lang="en-US" sz="1400" dirty="0"/>
              <a:t>, A., Calvo, H., &amp; Feldman, A. (2023). </a:t>
            </a:r>
            <a:r>
              <a:rPr lang="en-US" sz="1400" dirty="0" err="1"/>
              <a:t>MedAI</a:t>
            </a:r>
            <a:r>
              <a:rPr lang="en-US" sz="1400" dirty="0"/>
              <a:t> dialog corpus (MEDIC): Zero-shot classification of doctor and AI responses in health consultations. </a:t>
            </a:r>
            <a:r>
              <a:rPr lang="en-US" sz="1400" dirty="0" err="1"/>
              <a:t>arXiv</a:t>
            </a:r>
            <a:r>
              <a:rPr lang="en-US" sz="1400" dirty="0"/>
              <a:t>. https://arxiv.org/abs/2310.12489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A roadmap for Indonesia’s AI-driven healthcare. (2023, August 8). East Asia Forum. https://eastasiaforum.org/2023/08/08/a-roadmap-for-indonesias-ai-driven-healthcare/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Analysis of digital health technology landscape in Indonesia. (2023). HITAP. https://www.hitap.net/wp-content/uploads/2023/09/Indonesia-landscape-review-of-digital-health_Feb2023_14092023.pdf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Policy imperatives for Indonesia’s AI-ready health ecosystem. (2025, June). </a:t>
            </a:r>
            <a:r>
              <a:rPr lang="en-US" sz="1400" dirty="0" err="1"/>
              <a:t>GovInsider</a:t>
            </a:r>
            <a:r>
              <a:rPr lang="en-US" sz="1400" dirty="0"/>
              <a:t> Asia. https://govinsider.asia/intl-en/article/policy-imperatives-for-indonesias-ai-ready-health-ecosystem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How AI WhatsApp conversational bot improves patient care. (2025, July 4). </a:t>
            </a:r>
            <a:r>
              <a:rPr lang="en-US" sz="1400" dirty="0" err="1"/>
              <a:t>QuadOne</a:t>
            </a:r>
            <a:r>
              <a:rPr lang="en-US" sz="1400" dirty="0"/>
              <a:t> Blog. https://www.quadone.com/how-ai-whatsapp-conversational-bot-is-changing-the-way-patients-access-healthcare/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WhatsApp for healthcare: A complete guide. (2025). Wati.io. https://www.wati.io/blog/whatsapp-for-healthcare-how-medical-institutions-can-use-it/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Yellow.ai. (n.d.). WhatsApp chatbots in healthcare and use cases. Yellow.ai Blog. https://yellow.ai/blog/whatsapp-chatbots-in-healthcare/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400" dirty="0"/>
              <a:t>Fernández del Río, A., Brennan Leong, M., Saraiva, P., Nazarov, I., Rastogi, A., Hassan, M., Tang, D., &amp; </a:t>
            </a:r>
            <a:r>
              <a:rPr lang="en-US" sz="1400" dirty="0" err="1"/>
              <a:t>Periáñez</a:t>
            </a:r>
            <a:r>
              <a:rPr lang="en-US" sz="1400" dirty="0"/>
              <a:t>, Á. (2024). Adaptive behavioral AI: Reinforcement learning to enhance pharmacy services. </a:t>
            </a:r>
            <a:r>
              <a:rPr lang="en-US" sz="1400" dirty="0" err="1"/>
              <a:t>arXiv</a:t>
            </a:r>
            <a:r>
              <a:rPr lang="en-US" sz="1400" dirty="0"/>
              <a:t>. https://arxiv.org/abs/2408.07647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pic>
        <p:nvPicPr>
          <p:cNvPr id="50" name="Image 13" descr="preencoded.png">
            <a:extLst>
              <a:ext uri="{FF2B5EF4-FFF2-40B4-BE49-F238E27FC236}">
                <a16:creationId xmlns:a16="http://schemas.microsoft.com/office/drawing/2014/main" id="{43134450-9833-7F37-3FD4-AC2D6671C08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-17952" b="-17952"/>
          <a:stretch/>
        </p:blipFill>
        <p:spPr>
          <a:xfrm>
            <a:off x="7718907" y="2254453"/>
            <a:ext cx="171907" cy="267005"/>
          </a:xfrm>
          <a:prstGeom prst="rect">
            <a:avLst/>
          </a:prstGeom>
        </p:spPr>
      </p:pic>
      <p:sp>
        <p:nvSpPr>
          <p:cNvPr id="52" name="Shape 36">
            <a:extLst>
              <a:ext uri="{FF2B5EF4-FFF2-40B4-BE49-F238E27FC236}">
                <a16:creationId xmlns:a16="http://schemas.microsoft.com/office/drawing/2014/main" id="{39BAF24E-1AF9-9B53-1229-B44F4009F2FF}"/>
              </a:ext>
            </a:extLst>
          </p:cNvPr>
          <p:cNvSpPr/>
          <p:nvPr/>
        </p:nvSpPr>
        <p:spPr>
          <a:xfrm>
            <a:off x="1371600" y="7661758"/>
            <a:ext cx="3619195" cy="1848002"/>
          </a:xfrm>
          <a:prstGeom prst="roundRect">
            <a:avLst>
              <a:gd name="adj" fmla="val 2551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3" name="Text 37">
            <a:extLst>
              <a:ext uri="{FF2B5EF4-FFF2-40B4-BE49-F238E27FC236}">
                <a16:creationId xmlns:a16="http://schemas.microsoft.com/office/drawing/2014/main" id="{56DAC3E0-6B8F-54AD-3EF8-99583C8D9A9C}"/>
              </a:ext>
            </a:extLst>
          </p:cNvPr>
          <p:cNvSpPr txBox="1"/>
          <p:nvPr/>
        </p:nvSpPr>
        <p:spPr>
          <a:xfrm>
            <a:off x="1543507" y="7804404"/>
            <a:ext cx="3381451" cy="905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"Memberdayakan setiap warga Indonesia dengan akses kesehatan cerdas melalui platform yang mereka kenal - one WhatsApp message at a time."</a:t>
            </a:r>
            <a:endParaRPr lang="en-US" sz="1200" dirty="0"/>
          </a:p>
        </p:txBody>
      </p:sp>
      <p:sp>
        <p:nvSpPr>
          <p:cNvPr id="54" name="Text 38">
            <a:extLst>
              <a:ext uri="{FF2B5EF4-FFF2-40B4-BE49-F238E27FC236}">
                <a16:creationId xmlns:a16="http://schemas.microsoft.com/office/drawing/2014/main" id="{2084D179-4899-FB7B-9780-2BC1DB0309A6}"/>
              </a:ext>
            </a:extLst>
          </p:cNvPr>
          <p:cNvSpPr txBox="1"/>
          <p:nvPr/>
        </p:nvSpPr>
        <p:spPr>
          <a:xfrm>
            <a:off x="1543507" y="8718804"/>
            <a:ext cx="3248863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Assistant - Your Pocket Health Expert 📱⚕️🤖</a:t>
            </a:r>
            <a:endParaRPr lang="en-US" sz="1200" dirty="0"/>
          </a:p>
        </p:txBody>
      </p:sp>
      <p:sp>
        <p:nvSpPr>
          <p:cNvPr id="55" name="Text 39">
            <a:extLst>
              <a:ext uri="{FF2B5EF4-FFF2-40B4-BE49-F238E27FC236}">
                <a16:creationId xmlns:a16="http://schemas.microsoft.com/office/drawing/2014/main" id="{4A76F508-A219-7F88-761A-0F51545BB083}"/>
              </a:ext>
            </a:extLst>
          </p:cNvPr>
          <p:cNvSpPr txBox="1"/>
          <p:nvPr/>
        </p:nvSpPr>
        <p:spPr>
          <a:xfrm>
            <a:off x="4150462" y="9205265"/>
            <a:ext cx="7626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10:15 AM ✓✓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3829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4253789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Current Pain Points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1040587"/>
            <a:ext cx="58485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 barriers to healthcare information access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651406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651406"/>
            <a:ext cx="47549" cy="761695"/>
          </a:xfrm>
          <a:prstGeom prst="rect">
            <a:avLst/>
          </a:prstGeom>
          <a:solidFill>
            <a:srgbClr val="FF5252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44" b="-44"/>
          <a:stretch/>
        </p:blipFill>
        <p:spPr>
          <a:xfrm>
            <a:off x="1571854" y="1918411"/>
            <a:ext cx="256946" cy="2286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1371600" y="2565806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7"/>
          <p:cNvSpPr/>
          <p:nvPr/>
        </p:nvSpPr>
        <p:spPr>
          <a:xfrm>
            <a:off x="1371600" y="2565806"/>
            <a:ext cx="47549" cy="761695"/>
          </a:xfrm>
          <a:prstGeom prst="rect">
            <a:avLst/>
          </a:prstGeom>
          <a:solidFill>
            <a:srgbClr val="FF5252"/>
          </a:solidFill>
          <a:ln/>
        </p:spPr>
      </p:sp>
      <p:sp>
        <p:nvSpPr>
          <p:cNvPr id="17" name="Shape 8"/>
          <p:cNvSpPr/>
          <p:nvPr/>
        </p:nvSpPr>
        <p:spPr>
          <a:xfrm>
            <a:off x="1371600" y="3480206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9"/>
          <p:cNvSpPr/>
          <p:nvPr/>
        </p:nvSpPr>
        <p:spPr>
          <a:xfrm>
            <a:off x="1371600" y="3480206"/>
            <a:ext cx="47549" cy="761695"/>
          </a:xfrm>
          <a:prstGeom prst="rect">
            <a:avLst/>
          </a:prstGeom>
          <a:solidFill>
            <a:srgbClr val="FF5252"/>
          </a:solidFill>
          <a:ln/>
        </p:spPr>
      </p:sp>
      <p:sp>
        <p:nvSpPr>
          <p:cNvPr id="19" name="Shape 10"/>
          <p:cNvSpPr/>
          <p:nvPr/>
        </p:nvSpPr>
        <p:spPr>
          <a:xfrm>
            <a:off x="1371600" y="4394606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1"/>
          <p:cNvSpPr/>
          <p:nvPr/>
        </p:nvSpPr>
        <p:spPr>
          <a:xfrm>
            <a:off x="1371600" y="4394606"/>
            <a:ext cx="47549" cy="761695"/>
          </a:xfrm>
          <a:prstGeom prst="rect">
            <a:avLst/>
          </a:prstGeom>
          <a:solidFill>
            <a:srgbClr val="FF5252"/>
          </a:solidFill>
          <a:ln/>
        </p:spPr>
      </p:sp>
      <p:sp>
        <p:nvSpPr>
          <p:cNvPr id="21" name="Shape 12"/>
          <p:cNvSpPr/>
          <p:nvPr/>
        </p:nvSpPr>
        <p:spPr>
          <a:xfrm>
            <a:off x="1371600" y="5309006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13"/>
          <p:cNvSpPr/>
          <p:nvPr/>
        </p:nvSpPr>
        <p:spPr>
          <a:xfrm>
            <a:off x="1371600" y="5309006"/>
            <a:ext cx="47549" cy="761695"/>
          </a:xfrm>
          <a:prstGeom prst="rect">
            <a:avLst/>
          </a:prstGeom>
          <a:solidFill>
            <a:srgbClr val="FF5252"/>
          </a:solidFill>
          <a:ln/>
        </p:spPr>
      </p:sp>
      <p:sp>
        <p:nvSpPr>
          <p:cNvPr id="23" name="Text 14"/>
          <p:cNvSpPr txBox="1"/>
          <p:nvPr/>
        </p:nvSpPr>
        <p:spPr>
          <a:xfrm>
            <a:off x="1981505" y="1832458"/>
            <a:ext cx="21387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Limited healthcare access</a:t>
            </a:r>
            <a:endParaRPr lang="en-US" sz="1300" dirty="0"/>
          </a:p>
        </p:txBody>
      </p:sp>
      <p:sp>
        <p:nvSpPr>
          <p:cNvPr id="24" name="Text 15"/>
          <p:cNvSpPr txBox="1"/>
          <p:nvPr/>
        </p:nvSpPr>
        <p:spPr>
          <a:xfrm>
            <a:off x="1952244" y="2746858"/>
            <a:ext cx="187177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Misinformation spread</a:t>
            </a:r>
            <a:endParaRPr lang="en-US" sz="1300" dirty="0"/>
          </a:p>
        </p:txBody>
      </p:sp>
      <p:sp>
        <p:nvSpPr>
          <p:cNvPr id="25" name="Text 16"/>
          <p:cNvSpPr txBox="1"/>
          <p:nvPr/>
        </p:nvSpPr>
        <p:spPr>
          <a:xfrm>
            <a:off x="2009851" y="5490058"/>
            <a:ext cx="119603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Fear &amp; stigma</a:t>
            </a:r>
            <a:endParaRPr lang="en-US" sz="1300" dirty="0"/>
          </a:p>
        </p:txBody>
      </p:sp>
      <p:sp>
        <p:nvSpPr>
          <p:cNvPr id="26" name="Text 17"/>
          <p:cNvSpPr txBox="1"/>
          <p:nvPr/>
        </p:nvSpPr>
        <p:spPr>
          <a:xfrm>
            <a:off x="1981505" y="2061058"/>
            <a:ext cx="35679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Remote areas lack immediate medical consultation</a:t>
            </a:r>
            <a:endParaRPr lang="en-US" sz="10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571854" y="2832811"/>
            <a:ext cx="228600" cy="228600"/>
          </a:xfrm>
          <a:prstGeom prst="rect">
            <a:avLst/>
          </a:prstGeom>
        </p:spPr>
      </p:pic>
      <p:sp>
        <p:nvSpPr>
          <p:cNvPr id="28" name="Text 18"/>
          <p:cNvSpPr txBox="1"/>
          <p:nvPr/>
        </p:nvSpPr>
        <p:spPr>
          <a:xfrm>
            <a:off x="1952244" y="2975458"/>
            <a:ext cx="37389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78% health information comes from unreliable sources</a:t>
            </a:r>
            <a:endParaRPr lang="en-US" sz="1000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 l="-80" r="-80"/>
          <a:stretch/>
        </p:blipFill>
        <p:spPr>
          <a:xfrm>
            <a:off x="1571854" y="3747211"/>
            <a:ext cx="286207" cy="228600"/>
          </a:xfrm>
          <a:prstGeom prst="rect">
            <a:avLst/>
          </a:prstGeom>
        </p:spPr>
      </p:pic>
      <p:sp>
        <p:nvSpPr>
          <p:cNvPr id="30" name="Text 19"/>
          <p:cNvSpPr txBox="1"/>
          <p:nvPr/>
        </p:nvSpPr>
        <p:spPr>
          <a:xfrm>
            <a:off x="2009851" y="3661258"/>
            <a:ext cx="152887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Language barriers</a:t>
            </a:r>
            <a:endParaRPr lang="en-US" sz="1300" dirty="0"/>
          </a:p>
        </p:txBody>
      </p:sp>
      <p:sp>
        <p:nvSpPr>
          <p:cNvPr id="31" name="Text 20"/>
          <p:cNvSpPr txBox="1"/>
          <p:nvPr/>
        </p:nvSpPr>
        <p:spPr>
          <a:xfrm>
            <a:off x="1952244" y="4575658"/>
            <a:ext cx="153893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24/7 unavailability</a:t>
            </a:r>
            <a:endParaRPr lang="en-US" sz="1300" dirty="0"/>
          </a:p>
        </p:txBody>
      </p:sp>
      <p:sp>
        <p:nvSpPr>
          <p:cNvPr id="32" name="Text 21"/>
          <p:cNvSpPr txBox="1"/>
          <p:nvPr/>
        </p:nvSpPr>
        <p:spPr>
          <a:xfrm>
            <a:off x="2009851" y="3889858"/>
            <a:ext cx="37298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terminology not understood by general public</a:t>
            </a:r>
            <a:endParaRPr lang="en-US" sz="10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571854" y="4661611"/>
            <a:ext cx="228600" cy="228600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1952244" y="4804258"/>
            <a:ext cx="38249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Puskesmas only operate during 8-hour service windows</a:t>
            </a:r>
            <a:endParaRPr lang="en-US" sz="1000" dirty="0"/>
          </a:p>
        </p:txBody>
      </p:sp>
      <p:pic>
        <p:nvPicPr>
          <p:cNvPr id="35" name="Image 10" descr="preencoded.png"/>
          <p:cNvPicPr>
            <a:picLocks noChangeAspect="1"/>
          </p:cNvPicPr>
          <p:nvPr/>
        </p:nvPicPr>
        <p:blipFill>
          <a:blip r:embed="rId13"/>
          <a:srcRect l="-80" r="-80"/>
          <a:stretch/>
        </p:blipFill>
        <p:spPr>
          <a:xfrm>
            <a:off x="1571854" y="5576011"/>
            <a:ext cx="286207" cy="228600"/>
          </a:xfrm>
          <a:prstGeom prst="rect">
            <a:avLst/>
          </a:prstGeom>
        </p:spPr>
      </p:pic>
      <p:sp>
        <p:nvSpPr>
          <p:cNvPr id="36" name="Text 23"/>
          <p:cNvSpPr txBox="1"/>
          <p:nvPr/>
        </p:nvSpPr>
        <p:spPr>
          <a:xfrm>
            <a:off x="2009851" y="5718658"/>
            <a:ext cx="310073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60% avoid seeking help due to social barriers</a:t>
            </a:r>
            <a:endParaRPr lang="en-US" sz="1000" dirty="0"/>
          </a:p>
        </p:txBody>
      </p:sp>
      <p:sp>
        <p:nvSpPr>
          <p:cNvPr id="37" name="Shape 24"/>
          <p:cNvSpPr/>
          <p:nvPr/>
        </p:nvSpPr>
        <p:spPr>
          <a:xfrm>
            <a:off x="7486498" y="301192"/>
            <a:ext cx="3333902" cy="1104595"/>
          </a:xfrm>
          <a:prstGeom prst="roundRect">
            <a:avLst>
              <a:gd name="adj" fmla="val 7136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8" name="Text 25"/>
          <p:cNvSpPr txBox="1"/>
          <p:nvPr/>
        </p:nvSpPr>
        <p:spPr>
          <a:xfrm>
            <a:off x="7638289" y="415492"/>
            <a:ext cx="30861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"Saya mencari info penyakit di Google, tapi informasinya bikin bingung dan takut..."</a:t>
            </a:r>
            <a:endParaRPr lang="en-US" sz="1200" dirty="0"/>
          </a:p>
        </p:txBody>
      </p:sp>
      <p:sp>
        <p:nvSpPr>
          <p:cNvPr id="39" name="Text 26"/>
          <p:cNvSpPr txBox="1"/>
          <p:nvPr/>
        </p:nvSpPr>
        <p:spPr>
          <a:xfrm>
            <a:off x="9998355" y="1130553"/>
            <a:ext cx="7626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 ✓✓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8501177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Solution Overview: SehatKu AI Assistant</a:t>
            </a:r>
            <a:endParaRPr lang="en-US" sz="3100" dirty="0"/>
          </a:p>
        </p:txBody>
      </p:sp>
      <p:sp>
        <p:nvSpPr>
          <p:cNvPr id="11" name="Shape 3"/>
          <p:cNvSpPr/>
          <p:nvPr/>
        </p:nvSpPr>
        <p:spPr>
          <a:xfrm>
            <a:off x="1371600" y="1049731"/>
            <a:ext cx="4686300" cy="418795"/>
          </a:xfrm>
          <a:prstGeom prst="roundRect">
            <a:avLst>
              <a:gd name="adj" fmla="val 148869"/>
            </a:avLst>
          </a:prstGeom>
          <a:solidFill>
            <a:srgbClr val="128C7E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600200" y="1173175"/>
            <a:ext cx="152705" cy="152705"/>
          </a:xfrm>
          <a:prstGeom prst="rect">
            <a:avLst/>
          </a:prstGeom>
        </p:spPr>
      </p:pic>
      <p:sp>
        <p:nvSpPr>
          <p:cNvPr id="13" name="Text 4"/>
          <p:cNvSpPr txBox="1"/>
          <p:nvPr/>
        </p:nvSpPr>
        <p:spPr>
          <a:xfrm>
            <a:off x="1828800" y="1144829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One Message → Instant Medical-Grade Information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371600" y="1649578"/>
            <a:ext cx="66010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WhatsApp-native AI health assistant for all Indonesians</a:t>
            </a:r>
            <a:endParaRPr lang="en-US" sz="1800" dirty="0"/>
          </a:p>
        </p:txBody>
      </p:sp>
      <p:sp>
        <p:nvSpPr>
          <p:cNvPr id="15" name="Shape 6"/>
          <p:cNvSpPr/>
          <p:nvPr/>
        </p:nvSpPr>
        <p:spPr>
          <a:xfrm>
            <a:off x="1371600" y="2261311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7"/>
          <p:cNvSpPr/>
          <p:nvPr/>
        </p:nvSpPr>
        <p:spPr>
          <a:xfrm>
            <a:off x="1371600" y="2261311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7" name="Image 7" descr="preencoded.png"/>
          <p:cNvPicPr>
            <a:picLocks noChangeAspect="1"/>
          </p:cNvPicPr>
          <p:nvPr/>
        </p:nvPicPr>
        <p:blipFill>
          <a:blip r:embed="rId10"/>
          <a:srcRect l="-107" r="-107"/>
          <a:stretch/>
        </p:blipFill>
        <p:spPr>
          <a:xfrm>
            <a:off x="1571854" y="2414016"/>
            <a:ext cx="267005" cy="304495"/>
          </a:xfrm>
          <a:prstGeom prst="rect">
            <a:avLst/>
          </a:prstGeom>
        </p:spPr>
      </p:pic>
      <p:sp>
        <p:nvSpPr>
          <p:cNvPr id="18" name="Shape 8"/>
          <p:cNvSpPr/>
          <p:nvPr/>
        </p:nvSpPr>
        <p:spPr>
          <a:xfrm>
            <a:off x="4902098" y="2261311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9"/>
          <p:cNvSpPr/>
          <p:nvPr/>
        </p:nvSpPr>
        <p:spPr>
          <a:xfrm>
            <a:off x="4902098" y="2261311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0" name="Shape 10"/>
          <p:cNvSpPr/>
          <p:nvPr/>
        </p:nvSpPr>
        <p:spPr>
          <a:xfrm>
            <a:off x="8432597" y="2261311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1"/>
          <p:cNvSpPr/>
          <p:nvPr/>
        </p:nvSpPr>
        <p:spPr>
          <a:xfrm>
            <a:off x="8432597" y="2261311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2" name="Shape 12"/>
          <p:cNvSpPr/>
          <p:nvPr/>
        </p:nvSpPr>
        <p:spPr>
          <a:xfrm>
            <a:off x="1371600" y="3537814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13"/>
          <p:cNvSpPr/>
          <p:nvPr/>
        </p:nvSpPr>
        <p:spPr>
          <a:xfrm>
            <a:off x="1371600" y="3537814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4" name="Shape 14"/>
          <p:cNvSpPr/>
          <p:nvPr/>
        </p:nvSpPr>
        <p:spPr>
          <a:xfrm>
            <a:off x="8432597" y="3537814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15"/>
          <p:cNvSpPr/>
          <p:nvPr/>
        </p:nvSpPr>
        <p:spPr>
          <a:xfrm>
            <a:off x="8432597" y="3537814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6" name="Text 16"/>
          <p:cNvSpPr txBox="1"/>
          <p:nvPr/>
        </p:nvSpPr>
        <p:spPr>
          <a:xfrm>
            <a:off x="1990649" y="2423160"/>
            <a:ext cx="22960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Integration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5521147" y="3699662"/>
            <a:ext cx="17337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Evidence-Based</a:t>
            </a:r>
            <a:endParaRPr lang="en-US" sz="1500" dirty="0"/>
          </a:p>
        </p:txBody>
      </p:sp>
      <p:sp>
        <p:nvSpPr>
          <p:cNvPr id="28" name="Text 18"/>
          <p:cNvSpPr txBox="1"/>
          <p:nvPr/>
        </p:nvSpPr>
        <p:spPr>
          <a:xfrm>
            <a:off x="9090050" y="3699662"/>
            <a:ext cx="20766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Medically Validated</a:t>
            </a:r>
            <a:endParaRPr lang="en-US" sz="1500" dirty="0"/>
          </a:p>
        </p:txBody>
      </p:sp>
      <p:sp>
        <p:nvSpPr>
          <p:cNvPr id="29" name="Text 19"/>
          <p:cNvSpPr txBox="1"/>
          <p:nvPr/>
        </p:nvSpPr>
        <p:spPr>
          <a:xfrm>
            <a:off x="1990649" y="2699309"/>
            <a:ext cx="2143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Familiar platform with zero learning curve</a:t>
            </a:r>
            <a:endParaRPr lang="en-US" sz="1200" dirty="0"/>
          </a:p>
        </p:txBody>
      </p:sp>
      <p:pic>
        <p:nvPicPr>
          <p:cNvPr id="30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102352" y="2414016"/>
            <a:ext cx="304495" cy="304495"/>
          </a:xfrm>
          <a:prstGeom prst="rect">
            <a:avLst/>
          </a:prstGeom>
        </p:spPr>
      </p:pic>
      <p:sp>
        <p:nvSpPr>
          <p:cNvPr id="31" name="Text 20"/>
          <p:cNvSpPr txBox="1"/>
          <p:nvPr/>
        </p:nvSpPr>
        <p:spPr>
          <a:xfrm>
            <a:off x="5559552" y="2423160"/>
            <a:ext cx="18480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Engine</a:t>
            </a:r>
            <a:endParaRPr lang="en-US" sz="1500" dirty="0"/>
          </a:p>
        </p:txBody>
      </p:sp>
      <p:sp>
        <p:nvSpPr>
          <p:cNvPr id="32" name="Text 21"/>
          <p:cNvSpPr txBox="1"/>
          <p:nvPr/>
        </p:nvSpPr>
        <p:spPr>
          <a:xfrm>
            <a:off x="2029054" y="3699662"/>
            <a:ext cx="171450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24/7 Availability</a:t>
            </a:r>
            <a:endParaRPr lang="en-US" sz="1500" dirty="0"/>
          </a:p>
        </p:txBody>
      </p:sp>
      <p:sp>
        <p:nvSpPr>
          <p:cNvPr id="33" name="Text 22"/>
          <p:cNvSpPr txBox="1"/>
          <p:nvPr/>
        </p:nvSpPr>
        <p:spPr>
          <a:xfrm>
            <a:off x="5559552" y="2699309"/>
            <a:ext cx="213421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Validated knowledge from trusted sources</a:t>
            </a:r>
            <a:endParaRPr lang="en-US" sz="1200" dirty="0"/>
          </a:p>
        </p:txBody>
      </p:sp>
      <p:pic>
        <p:nvPicPr>
          <p:cNvPr id="34" name="Image 9" descr="preencoded.png"/>
          <p:cNvPicPr>
            <a:picLocks noChangeAspect="1"/>
          </p:cNvPicPr>
          <p:nvPr/>
        </p:nvPicPr>
        <p:blipFill>
          <a:blip r:embed="rId12"/>
          <a:srcRect l="-90" r="-90"/>
          <a:stretch/>
        </p:blipFill>
        <p:spPr>
          <a:xfrm>
            <a:off x="8632850" y="2414016"/>
            <a:ext cx="381305" cy="304495"/>
          </a:xfrm>
          <a:prstGeom prst="rect">
            <a:avLst/>
          </a:prstGeom>
        </p:spPr>
      </p:pic>
      <p:sp>
        <p:nvSpPr>
          <p:cNvPr id="35" name="Text 23"/>
          <p:cNvSpPr txBox="1"/>
          <p:nvPr/>
        </p:nvSpPr>
        <p:spPr>
          <a:xfrm>
            <a:off x="9165946" y="2423160"/>
            <a:ext cx="191475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 Priority Diseases</a:t>
            </a:r>
            <a:endParaRPr lang="en-US" sz="1500" dirty="0"/>
          </a:p>
        </p:txBody>
      </p:sp>
      <p:sp>
        <p:nvSpPr>
          <p:cNvPr id="36" name="Text 24"/>
          <p:cNvSpPr txBox="1"/>
          <p:nvPr/>
        </p:nvSpPr>
        <p:spPr>
          <a:xfrm>
            <a:off x="9165946" y="2699309"/>
            <a:ext cx="2105863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Heart, TB, Stroke, Diabetes, Stunting</a:t>
            </a:r>
            <a:endParaRPr lang="en-US" sz="1200" dirty="0"/>
          </a:p>
        </p:txBody>
      </p:sp>
      <p:pic>
        <p:nvPicPr>
          <p:cNvPr id="37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571854" y="3689604"/>
            <a:ext cx="304495" cy="304495"/>
          </a:xfrm>
          <a:prstGeom prst="rect">
            <a:avLst/>
          </a:prstGeom>
        </p:spPr>
      </p:pic>
      <p:sp>
        <p:nvSpPr>
          <p:cNvPr id="38" name="Shape 25"/>
          <p:cNvSpPr/>
          <p:nvPr/>
        </p:nvSpPr>
        <p:spPr>
          <a:xfrm>
            <a:off x="4902098" y="3537814"/>
            <a:ext cx="3305556" cy="1047902"/>
          </a:xfrm>
          <a:prstGeom prst="roundRect">
            <a:avLst>
              <a:gd name="adj" fmla="val 9519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9" name="Shape 26"/>
          <p:cNvSpPr/>
          <p:nvPr/>
        </p:nvSpPr>
        <p:spPr>
          <a:xfrm>
            <a:off x="4902098" y="3537814"/>
            <a:ext cx="47549" cy="10479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0" name="Text 27"/>
          <p:cNvSpPr txBox="1"/>
          <p:nvPr/>
        </p:nvSpPr>
        <p:spPr>
          <a:xfrm>
            <a:off x="2029054" y="3975811"/>
            <a:ext cx="19431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Round-the-clock health guidance</a:t>
            </a:r>
            <a:endParaRPr lang="en-US" sz="1200" dirty="0"/>
          </a:p>
        </p:txBody>
      </p:sp>
      <p:pic>
        <p:nvPicPr>
          <p:cNvPr id="41" name="Image 11" descr="preencoded.png"/>
          <p:cNvPicPr>
            <a:picLocks noChangeAspect="1"/>
          </p:cNvPicPr>
          <p:nvPr/>
        </p:nvPicPr>
        <p:blipFill>
          <a:blip r:embed="rId14"/>
          <a:srcRect l="-107" r="-107"/>
          <a:stretch/>
        </p:blipFill>
        <p:spPr>
          <a:xfrm>
            <a:off x="5102352" y="3689604"/>
            <a:ext cx="267005" cy="304495"/>
          </a:xfrm>
          <a:prstGeom prst="rect">
            <a:avLst/>
          </a:prstGeom>
        </p:spPr>
      </p:pic>
      <p:sp>
        <p:nvSpPr>
          <p:cNvPr id="42" name="Text 28"/>
          <p:cNvSpPr txBox="1"/>
          <p:nvPr/>
        </p:nvSpPr>
        <p:spPr>
          <a:xfrm>
            <a:off x="5521147" y="3975811"/>
            <a:ext cx="20482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WHO, Kemenkes, medical literature</a:t>
            </a:r>
            <a:endParaRPr lang="en-US" sz="1200" dirty="0"/>
          </a:p>
        </p:txBody>
      </p:sp>
      <p:pic>
        <p:nvPicPr>
          <p:cNvPr id="43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8632850" y="3689604"/>
            <a:ext cx="304495" cy="304495"/>
          </a:xfrm>
          <a:prstGeom prst="rect">
            <a:avLst/>
          </a:prstGeom>
        </p:spPr>
      </p:pic>
      <p:sp>
        <p:nvSpPr>
          <p:cNvPr id="44" name="Text 29"/>
          <p:cNvSpPr txBox="1"/>
          <p:nvPr/>
        </p:nvSpPr>
        <p:spPr>
          <a:xfrm>
            <a:off x="9090050" y="3975811"/>
            <a:ext cx="19339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professional oversight</a:t>
            </a:r>
            <a:endParaRPr lang="en-US" sz="1200" dirty="0"/>
          </a:p>
        </p:txBody>
      </p:sp>
      <p:sp>
        <p:nvSpPr>
          <p:cNvPr id="45" name="Shape 30"/>
          <p:cNvSpPr/>
          <p:nvPr/>
        </p:nvSpPr>
        <p:spPr>
          <a:xfrm>
            <a:off x="8432597" y="5860370"/>
            <a:ext cx="3333902" cy="838505"/>
          </a:xfrm>
          <a:prstGeom prst="roundRect">
            <a:avLst>
              <a:gd name="adj" fmla="val 12392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6" name="Text 31"/>
          <p:cNvSpPr txBox="1"/>
          <p:nvPr/>
        </p:nvSpPr>
        <p:spPr>
          <a:xfrm>
            <a:off x="8584388" y="5974670"/>
            <a:ext cx="254386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Dada saya sering sakit, apakah berbahaya?</a:t>
            </a:r>
            <a:endParaRPr lang="en-US" sz="1200" dirty="0"/>
          </a:p>
        </p:txBody>
      </p:sp>
      <p:sp>
        <p:nvSpPr>
          <p:cNvPr id="47" name="Text 32"/>
          <p:cNvSpPr txBox="1"/>
          <p:nvPr/>
        </p:nvSpPr>
        <p:spPr>
          <a:xfrm>
            <a:off x="11166653" y="6421812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</a:t>
            </a:r>
            <a:endParaRPr lang="en-US" sz="900" dirty="0"/>
          </a:p>
        </p:txBody>
      </p:sp>
      <p:sp>
        <p:nvSpPr>
          <p:cNvPr id="48" name="Shape 33"/>
          <p:cNvSpPr/>
          <p:nvPr/>
        </p:nvSpPr>
        <p:spPr>
          <a:xfrm>
            <a:off x="8439521" y="4662525"/>
            <a:ext cx="3333902" cy="11430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49" name="Text 34"/>
          <p:cNvSpPr txBox="1"/>
          <p:nvPr/>
        </p:nvSpPr>
        <p:spPr>
          <a:xfrm>
            <a:off x="8591312" y="4776825"/>
            <a:ext cx="2833726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Mohon perhatian, gejala nyeri dada bisa mengindikasikan masalah kesehatan. Sebaiknya periksakan ke Puskesmas terdekat dalam 24 jam.</a:t>
            </a:r>
            <a:endParaRPr lang="en-US" sz="1000" dirty="0"/>
          </a:p>
        </p:txBody>
      </p:sp>
      <p:sp>
        <p:nvSpPr>
          <p:cNvPr id="50" name="Text 35"/>
          <p:cNvSpPr txBox="1"/>
          <p:nvPr/>
        </p:nvSpPr>
        <p:spPr>
          <a:xfrm>
            <a:off x="8591312" y="5529376"/>
            <a:ext cx="57150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10:42 AM</a:t>
            </a:r>
            <a:endParaRPr lang="en-US" sz="900" dirty="0"/>
          </a:p>
        </p:txBody>
      </p:sp>
      <p:sp>
        <p:nvSpPr>
          <p:cNvPr id="51" name="Shape 36"/>
          <p:cNvSpPr/>
          <p:nvPr/>
        </p:nvSpPr>
        <p:spPr>
          <a:xfrm>
            <a:off x="1828800" y="4966106"/>
            <a:ext cx="6400800" cy="1295705"/>
          </a:xfrm>
          <a:prstGeom prst="roundRect">
            <a:avLst>
              <a:gd name="adj" fmla="val 4151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2" name="Shape 37"/>
          <p:cNvSpPr/>
          <p:nvPr/>
        </p:nvSpPr>
        <p:spPr>
          <a:xfrm>
            <a:off x="1828800" y="4966106"/>
            <a:ext cx="38405" cy="1295705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3" name="Text 38"/>
          <p:cNvSpPr txBox="1"/>
          <p:nvPr/>
        </p:nvSpPr>
        <p:spPr>
          <a:xfrm>
            <a:off x="2018995" y="5118811"/>
            <a:ext cx="2095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Innovation Breakthrough:</a:t>
            </a:r>
            <a:endParaRPr lang="en-US" sz="1200" dirty="0"/>
          </a:p>
        </p:txBody>
      </p:sp>
      <p:sp>
        <p:nvSpPr>
          <p:cNvPr id="54" name="Text 39"/>
          <p:cNvSpPr txBox="1"/>
          <p:nvPr/>
        </p:nvSpPr>
        <p:spPr>
          <a:xfrm>
            <a:off x="2210105" y="5423306"/>
            <a:ext cx="5067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medical-grade WhatsApp AI for Indonesia's priority diseases</a:t>
            </a:r>
            <a:endParaRPr lang="en-US" sz="1200" dirty="0"/>
          </a:p>
        </p:txBody>
      </p:sp>
      <p:sp>
        <p:nvSpPr>
          <p:cNvPr id="55" name="Text 40"/>
          <p:cNvSpPr txBox="1"/>
          <p:nvPr/>
        </p:nvSpPr>
        <p:spPr>
          <a:xfrm>
            <a:off x="2210105" y="5651906"/>
            <a:ext cx="5029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Zero-barrier access using existing communication infrastructure</a:t>
            </a:r>
            <a:endParaRPr lang="en-US" sz="1200" dirty="0"/>
          </a:p>
        </p:txBody>
      </p:sp>
      <p:sp>
        <p:nvSpPr>
          <p:cNvPr id="56" name="Text 41"/>
          <p:cNvSpPr txBox="1"/>
          <p:nvPr/>
        </p:nvSpPr>
        <p:spPr>
          <a:xfrm>
            <a:off x="2210105" y="5880506"/>
            <a:ext cx="49249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Medically validated responses from trusted healthcare sources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5710428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Features &amp; Innovation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68772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 AI capabilities designed for healthcare accessibility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575511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575511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9186" b="-9186"/>
          <a:stretch/>
        </p:blipFill>
        <p:spPr>
          <a:xfrm>
            <a:off x="1571854" y="1765706"/>
            <a:ext cx="362102" cy="3429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4902098" y="1575511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7"/>
          <p:cNvSpPr/>
          <p:nvPr/>
        </p:nvSpPr>
        <p:spPr>
          <a:xfrm>
            <a:off x="4902098" y="1575511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7" name="Shape 8"/>
          <p:cNvSpPr/>
          <p:nvPr/>
        </p:nvSpPr>
        <p:spPr>
          <a:xfrm>
            <a:off x="8432597" y="1575511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9"/>
          <p:cNvSpPr/>
          <p:nvPr/>
        </p:nvSpPr>
        <p:spPr>
          <a:xfrm>
            <a:off x="8432597" y="1575511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9" name="Shape 10"/>
          <p:cNvSpPr/>
          <p:nvPr/>
        </p:nvSpPr>
        <p:spPr>
          <a:xfrm>
            <a:off x="1371600" y="3156509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1"/>
          <p:cNvSpPr/>
          <p:nvPr/>
        </p:nvSpPr>
        <p:spPr>
          <a:xfrm>
            <a:off x="1371600" y="3156509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1" name="Shape 12"/>
          <p:cNvSpPr/>
          <p:nvPr/>
        </p:nvSpPr>
        <p:spPr>
          <a:xfrm>
            <a:off x="4902098" y="3156509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13"/>
          <p:cNvSpPr/>
          <p:nvPr/>
        </p:nvSpPr>
        <p:spPr>
          <a:xfrm>
            <a:off x="4902098" y="3156509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3" name="Shape 14"/>
          <p:cNvSpPr/>
          <p:nvPr/>
        </p:nvSpPr>
        <p:spPr>
          <a:xfrm>
            <a:off x="8432597" y="3156509"/>
            <a:ext cx="3305556" cy="1352398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15"/>
          <p:cNvSpPr/>
          <p:nvPr/>
        </p:nvSpPr>
        <p:spPr>
          <a:xfrm>
            <a:off x="8432597" y="3156509"/>
            <a:ext cx="47549" cy="13523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5" name="Text 16"/>
          <p:cNvSpPr txBox="1"/>
          <p:nvPr/>
        </p:nvSpPr>
        <p:spPr>
          <a:xfrm>
            <a:off x="2085746" y="1756562"/>
            <a:ext cx="16669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Natural Language</a:t>
            </a:r>
            <a:endParaRPr lang="en-US" sz="1500" dirty="0"/>
          </a:p>
        </p:txBody>
      </p:sp>
      <p:sp>
        <p:nvSpPr>
          <p:cNvPr id="26" name="Text 17"/>
          <p:cNvSpPr txBox="1"/>
          <p:nvPr/>
        </p:nvSpPr>
        <p:spPr>
          <a:xfrm>
            <a:off x="5540350" y="1756562"/>
            <a:ext cx="20766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Symptom Assessment</a:t>
            </a:r>
            <a:endParaRPr lang="en-US" sz="1500" dirty="0"/>
          </a:p>
        </p:txBody>
      </p:sp>
      <p:sp>
        <p:nvSpPr>
          <p:cNvPr id="27" name="Text 18"/>
          <p:cNvSpPr txBox="1"/>
          <p:nvPr/>
        </p:nvSpPr>
        <p:spPr>
          <a:xfrm>
            <a:off x="5616245" y="3337560"/>
            <a:ext cx="15243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Referral System</a:t>
            </a:r>
            <a:endParaRPr lang="en-US" sz="1500" dirty="0"/>
          </a:p>
        </p:txBody>
      </p:sp>
      <p:sp>
        <p:nvSpPr>
          <p:cNvPr id="28" name="Text 19"/>
          <p:cNvSpPr txBox="1"/>
          <p:nvPr/>
        </p:nvSpPr>
        <p:spPr>
          <a:xfrm>
            <a:off x="2085746" y="2013509"/>
            <a:ext cx="2505456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Understands Bahasa Indonesia medical queries with local context</a:t>
            </a:r>
            <a:endParaRPr lang="en-US" sz="12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5102352" y="1765706"/>
            <a:ext cx="286207" cy="342900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5540350" y="2013509"/>
            <a:ext cx="200070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Analyzes symptoms and evaluates risks based on medical protocols</a:t>
            </a:r>
            <a:endParaRPr lang="en-US" sz="12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11"/>
          <a:srcRect t="-9904" b="-9904"/>
          <a:stretch/>
        </p:blipFill>
        <p:spPr>
          <a:xfrm>
            <a:off x="8632850" y="1765706"/>
            <a:ext cx="286207" cy="342900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9070848" y="1756562"/>
            <a:ext cx="15051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Preventive Care</a:t>
            </a:r>
            <a:endParaRPr lang="en-US" sz="1500" dirty="0"/>
          </a:p>
        </p:txBody>
      </p:sp>
      <p:sp>
        <p:nvSpPr>
          <p:cNvPr id="33" name="Text 22"/>
          <p:cNvSpPr txBox="1"/>
          <p:nvPr/>
        </p:nvSpPr>
        <p:spPr>
          <a:xfrm>
            <a:off x="2009851" y="3337560"/>
            <a:ext cx="19723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Emergency Detection</a:t>
            </a:r>
            <a:endParaRPr lang="en-US" sz="1500" dirty="0"/>
          </a:p>
        </p:txBody>
      </p:sp>
      <p:sp>
        <p:nvSpPr>
          <p:cNvPr id="34" name="Text 23"/>
          <p:cNvSpPr txBox="1"/>
          <p:nvPr/>
        </p:nvSpPr>
        <p:spPr>
          <a:xfrm>
            <a:off x="9070848" y="2013509"/>
            <a:ext cx="2315261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Provides evidence-based recommendations for health maintenance</a:t>
            </a:r>
            <a:endParaRPr lang="en-US" sz="1200" dirty="0"/>
          </a:p>
        </p:txBody>
      </p:sp>
      <p:pic>
        <p:nvPicPr>
          <p:cNvPr id="35" name="Image 9" descr="preencoded.png"/>
          <p:cNvPicPr>
            <a:picLocks noChangeAspect="1"/>
          </p:cNvPicPr>
          <p:nvPr/>
        </p:nvPicPr>
        <p:blipFill>
          <a:blip r:embed="rId12"/>
          <a:srcRect t="-9904" b="-9904"/>
          <a:stretch/>
        </p:blipFill>
        <p:spPr>
          <a:xfrm>
            <a:off x="1571854" y="3346704"/>
            <a:ext cx="286207" cy="342900"/>
          </a:xfrm>
          <a:prstGeom prst="rect">
            <a:avLst/>
          </a:prstGeom>
        </p:spPr>
      </p:pic>
      <p:sp>
        <p:nvSpPr>
          <p:cNvPr id="36" name="Text 24"/>
          <p:cNvSpPr txBox="1"/>
          <p:nvPr/>
        </p:nvSpPr>
        <p:spPr>
          <a:xfrm>
            <a:off x="2009851" y="3594506"/>
            <a:ext cx="2352751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Identifies critical conditions requiring immediate medical attention</a:t>
            </a:r>
            <a:endParaRPr lang="en-US" sz="1200" dirty="0"/>
          </a:p>
        </p:txBody>
      </p:sp>
      <p:pic>
        <p:nvPicPr>
          <p:cNvPr id="37" name="Image 10" descr="preencoded.png"/>
          <p:cNvPicPr>
            <a:picLocks noChangeAspect="1"/>
          </p:cNvPicPr>
          <p:nvPr/>
        </p:nvPicPr>
        <p:blipFill>
          <a:blip r:embed="rId13"/>
          <a:srcRect t="-9186" b="-9186"/>
          <a:stretch/>
        </p:blipFill>
        <p:spPr>
          <a:xfrm>
            <a:off x="5102352" y="3346704"/>
            <a:ext cx="362102" cy="342900"/>
          </a:xfrm>
          <a:prstGeom prst="rect">
            <a:avLst/>
          </a:prstGeom>
        </p:spPr>
      </p:pic>
      <p:sp>
        <p:nvSpPr>
          <p:cNvPr id="38" name="Text 25"/>
          <p:cNvSpPr txBox="1"/>
          <p:nvPr/>
        </p:nvSpPr>
        <p:spPr>
          <a:xfrm>
            <a:off x="5616245" y="3594506"/>
            <a:ext cx="254386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Connects to nearest healthcare facilities based on user location</a:t>
            </a:r>
            <a:endParaRPr lang="en-US" sz="1200" dirty="0"/>
          </a:p>
        </p:txBody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14"/>
          <a:srcRect t="-9904" b="-9904"/>
          <a:stretch/>
        </p:blipFill>
        <p:spPr>
          <a:xfrm>
            <a:off x="8632850" y="3346704"/>
            <a:ext cx="286207" cy="342900"/>
          </a:xfrm>
          <a:prstGeom prst="rect">
            <a:avLst/>
          </a:prstGeom>
        </p:spPr>
      </p:pic>
      <p:sp>
        <p:nvSpPr>
          <p:cNvPr id="40" name="Text 26"/>
          <p:cNvSpPr txBox="1"/>
          <p:nvPr/>
        </p:nvSpPr>
        <p:spPr>
          <a:xfrm>
            <a:off x="9070848" y="3337560"/>
            <a:ext cx="15343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24/7 Availability</a:t>
            </a:r>
            <a:endParaRPr lang="en-US" sz="1500" dirty="0"/>
          </a:p>
        </p:txBody>
      </p:sp>
      <p:sp>
        <p:nvSpPr>
          <p:cNvPr id="41" name="Text 27"/>
          <p:cNvSpPr txBox="1"/>
          <p:nvPr/>
        </p:nvSpPr>
        <p:spPr>
          <a:xfrm>
            <a:off x="9070848" y="3594506"/>
            <a:ext cx="2419502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Round-the-clock access to healthcare guidance anytime, anywhere</a:t>
            </a:r>
            <a:endParaRPr lang="en-US" sz="1200" dirty="0"/>
          </a:p>
        </p:txBody>
      </p:sp>
      <p:sp>
        <p:nvSpPr>
          <p:cNvPr id="42" name="Text 28"/>
          <p:cNvSpPr txBox="1"/>
          <p:nvPr/>
        </p:nvSpPr>
        <p:spPr>
          <a:xfrm>
            <a:off x="1371600" y="4814316"/>
            <a:ext cx="2572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Innovation Breakthrough</a:t>
            </a:r>
            <a:endParaRPr lang="en-US" sz="1500" dirty="0"/>
          </a:p>
        </p:txBody>
      </p:sp>
      <p:sp>
        <p:nvSpPr>
          <p:cNvPr id="43" name="Shape 29"/>
          <p:cNvSpPr/>
          <p:nvPr/>
        </p:nvSpPr>
        <p:spPr>
          <a:xfrm>
            <a:off x="1371600" y="5233111"/>
            <a:ext cx="3305556" cy="1067105"/>
          </a:xfrm>
          <a:prstGeom prst="roundRect">
            <a:avLst>
              <a:gd name="adj" fmla="val 9181"/>
            </a:avLst>
          </a:prstGeom>
          <a:solidFill>
            <a:srgbClr val="DCF8C6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44" name="Image 12" descr="preencoded.png"/>
          <p:cNvPicPr>
            <a:picLocks noChangeAspect="1"/>
          </p:cNvPicPr>
          <p:nvPr/>
        </p:nvPicPr>
        <p:blipFill>
          <a:blip r:embed="rId15"/>
          <a:srcRect t="-16600" b="-16600"/>
          <a:stretch/>
        </p:blipFill>
        <p:spPr>
          <a:xfrm>
            <a:off x="1524305" y="5385816"/>
            <a:ext cx="228600" cy="304495"/>
          </a:xfrm>
          <a:prstGeom prst="rect">
            <a:avLst/>
          </a:prstGeom>
        </p:spPr>
      </p:pic>
      <p:sp>
        <p:nvSpPr>
          <p:cNvPr id="45" name="Shape 30"/>
          <p:cNvSpPr/>
          <p:nvPr/>
        </p:nvSpPr>
        <p:spPr>
          <a:xfrm>
            <a:off x="4902098" y="5233111"/>
            <a:ext cx="3305556" cy="1067105"/>
          </a:xfrm>
          <a:prstGeom prst="roundRect">
            <a:avLst>
              <a:gd name="adj" fmla="val 9181"/>
            </a:avLst>
          </a:prstGeom>
          <a:solidFill>
            <a:srgbClr val="DCF8C6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6" name="Text 31"/>
          <p:cNvSpPr txBox="1"/>
          <p:nvPr/>
        </p:nvSpPr>
        <p:spPr>
          <a:xfrm>
            <a:off x="1867205" y="5437937"/>
            <a:ext cx="270113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First Medical-Grade WhatsApp AI</a:t>
            </a:r>
            <a:endParaRPr lang="en-US" sz="1300" dirty="0"/>
          </a:p>
        </p:txBody>
      </p:sp>
      <p:sp>
        <p:nvSpPr>
          <p:cNvPr id="47" name="Text 32"/>
          <p:cNvSpPr txBox="1"/>
          <p:nvPr/>
        </p:nvSpPr>
        <p:spPr>
          <a:xfrm>
            <a:off x="5426050" y="5437937"/>
            <a:ext cx="168158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Zero-Barrier Access</a:t>
            </a:r>
            <a:endParaRPr lang="en-US" sz="1300" dirty="0"/>
          </a:p>
        </p:txBody>
      </p:sp>
      <p:sp>
        <p:nvSpPr>
          <p:cNvPr id="48" name="Text 33"/>
          <p:cNvSpPr txBox="1"/>
          <p:nvPr/>
        </p:nvSpPr>
        <p:spPr>
          <a:xfrm>
            <a:off x="1524305" y="5766206"/>
            <a:ext cx="2977286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Specialized for Indonesia's priority diseases with clinical validation</a:t>
            </a:r>
            <a:endParaRPr lang="en-US" sz="1000" dirty="0"/>
          </a:p>
        </p:txBody>
      </p:sp>
      <p:pic>
        <p:nvPicPr>
          <p:cNvPr id="49" name="Image 13" descr="preencoded.png"/>
          <p:cNvPicPr>
            <a:picLocks noChangeAspect="1"/>
          </p:cNvPicPr>
          <p:nvPr/>
        </p:nvPicPr>
        <p:blipFill>
          <a:blip r:embed="rId16"/>
          <a:srcRect t="-16659" b="-16659"/>
          <a:stretch/>
        </p:blipFill>
        <p:spPr>
          <a:xfrm>
            <a:off x="5054803" y="5385816"/>
            <a:ext cx="256946" cy="304495"/>
          </a:xfrm>
          <a:prstGeom prst="rect">
            <a:avLst/>
          </a:prstGeom>
        </p:spPr>
      </p:pic>
      <p:sp>
        <p:nvSpPr>
          <p:cNvPr id="50" name="Shape 34"/>
          <p:cNvSpPr/>
          <p:nvPr/>
        </p:nvSpPr>
        <p:spPr>
          <a:xfrm>
            <a:off x="8432597" y="5233111"/>
            <a:ext cx="3305556" cy="1067105"/>
          </a:xfrm>
          <a:prstGeom prst="roundRect">
            <a:avLst>
              <a:gd name="adj" fmla="val 9181"/>
            </a:avLst>
          </a:prstGeom>
          <a:solidFill>
            <a:srgbClr val="DCF8C6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1" name="Text 35"/>
          <p:cNvSpPr txBox="1"/>
          <p:nvPr/>
        </p:nvSpPr>
        <p:spPr>
          <a:xfrm>
            <a:off x="5054803" y="5766206"/>
            <a:ext cx="2996489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Leverages existing WhatsApp infrastructure - no new app needed</a:t>
            </a:r>
            <a:endParaRPr lang="en-US" sz="1000" dirty="0"/>
          </a:p>
        </p:txBody>
      </p:sp>
      <p:pic>
        <p:nvPicPr>
          <p:cNvPr id="52" name="Image 14" descr="preencoded.png"/>
          <p:cNvPicPr>
            <a:picLocks noChangeAspect="1"/>
          </p:cNvPicPr>
          <p:nvPr/>
        </p:nvPicPr>
        <p:blipFill>
          <a:blip r:embed="rId17"/>
          <a:srcRect t="-16524" b="-16524"/>
          <a:stretch/>
        </p:blipFill>
        <p:spPr>
          <a:xfrm>
            <a:off x="8585302" y="5385816"/>
            <a:ext cx="200254" cy="304495"/>
          </a:xfrm>
          <a:prstGeom prst="rect">
            <a:avLst/>
          </a:prstGeom>
        </p:spPr>
      </p:pic>
      <p:sp>
        <p:nvSpPr>
          <p:cNvPr id="53" name="Text 36"/>
          <p:cNvSpPr txBox="1"/>
          <p:nvPr/>
        </p:nvSpPr>
        <p:spPr>
          <a:xfrm>
            <a:off x="8899855" y="5437937"/>
            <a:ext cx="164317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Medically Validated</a:t>
            </a:r>
            <a:endParaRPr lang="en-US" sz="1300" dirty="0"/>
          </a:p>
        </p:txBody>
      </p:sp>
      <p:sp>
        <p:nvSpPr>
          <p:cNvPr id="54" name="Text 37"/>
          <p:cNvSpPr txBox="1"/>
          <p:nvPr/>
        </p:nvSpPr>
        <p:spPr>
          <a:xfrm>
            <a:off x="8585302" y="5766206"/>
            <a:ext cx="2557577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 responses verified against trusted medical sources and protocols</a:t>
            </a:r>
            <a:endParaRPr lang="en-US" sz="1000" dirty="0"/>
          </a:p>
        </p:txBody>
      </p:sp>
      <p:sp>
        <p:nvSpPr>
          <p:cNvPr id="55" name="Shape 38"/>
          <p:cNvSpPr/>
          <p:nvPr/>
        </p:nvSpPr>
        <p:spPr>
          <a:xfrm>
            <a:off x="8785556" y="23318"/>
            <a:ext cx="3406444" cy="1214779"/>
          </a:xfrm>
          <a:prstGeom prst="roundRect">
            <a:avLst>
              <a:gd name="adj" fmla="val 2604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6" name="Text 39"/>
          <p:cNvSpPr txBox="1"/>
          <p:nvPr/>
        </p:nvSpPr>
        <p:spPr>
          <a:xfrm>
            <a:off x="8096098" y="3365906"/>
            <a:ext cx="10195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AI:</a:t>
            </a:r>
            <a:endParaRPr lang="en-US" sz="1200" dirty="0"/>
          </a:p>
        </p:txBody>
      </p:sp>
      <p:sp>
        <p:nvSpPr>
          <p:cNvPr id="57" name="Text 40"/>
          <p:cNvSpPr txBox="1"/>
          <p:nvPr/>
        </p:nvSpPr>
        <p:spPr>
          <a:xfrm>
            <a:off x="8909726" y="132587"/>
            <a:ext cx="3115361" cy="9573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⚠️ EMERGENCY DETECTED: Your symptoms require immediate medical attention. The nearest facility is RS Umum Jakarta (3.2km). Would you like directions?</a:t>
            </a:r>
            <a:endParaRPr lang="en-US" sz="1200" dirty="0"/>
          </a:p>
        </p:txBody>
      </p:sp>
      <p:sp>
        <p:nvSpPr>
          <p:cNvPr id="58" name="Text 41"/>
          <p:cNvSpPr txBox="1"/>
          <p:nvPr/>
        </p:nvSpPr>
        <p:spPr>
          <a:xfrm>
            <a:off x="11303710" y="1036470"/>
            <a:ext cx="7626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 ✓✓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6581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76581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147572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296058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974336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82585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893308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29600" r="-29600"/>
          <a:stretch/>
        </p:blipFill>
        <p:spPr>
          <a:xfrm>
            <a:off x="0" y="0"/>
            <a:ext cx="12191695" cy="76581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5196535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Target Market &amp; Impact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1040587"/>
            <a:ext cx="72393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Reaching millions through Indonesia's most popular platform</a:t>
            </a:r>
            <a:endParaRPr lang="en-US" sz="1800" dirty="0"/>
          </a:p>
        </p:txBody>
      </p:sp>
      <p:sp>
        <p:nvSpPr>
          <p:cNvPr id="12" name="Text 4"/>
          <p:cNvSpPr txBox="1"/>
          <p:nvPr/>
        </p:nvSpPr>
        <p:spPr>
          <a:xfrm>
            <a:off x="1371600" y="1661465"/>
            <a:ext cx="13295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Primary Users</a:t>
            </a:r>
            <a:endParaRPr lang="en-US" sz="1300" dirty="0"/>
          </a:p>
        </p:txBody>
      </p:sp>
      <p:sp>
        <p:nvSpPr>
          <p:cNvPr id="13" name="Shape 5"/>
          <p:cNvSpPr/>
          <p:nvPr/>
        </p:nvSpPr>
        <p:spPr>
          <a:xfrm>
            <a:off x="1371600" y="2032711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6"/>
          <p:cNvSpPr/>
          <p:nvPr/>
        </p:nvSpPr>
        <p:spPr>
          <a:xfrm>
            <a:off x="1371600" y="2032711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5" name="Image 6" descr="preencoded.png"/>
          <p:cNvPicPr>
            <a:picLocks noChangeAspect="1"/>
          </p:cNvPicPr>
          <p:nvPr/>
        </p:nvPicPr>
        <p:blipFill>
          <a:blip r:embed="rId9"/>
          <a:srcRect t="-4786" b="-4786"/>
          <a:stretch/>
        </p:blipFill>
        <p:spPr>
          <a:xfrm>
            <a:off x="1571854" y="2403958"/>
            <a:ext cx="304495" cy="381305"/>
          </a:xfrm>
          <a:prstGeom prst="rect">
            <a:avLst/>
          </a:prstGeom>
        </p:spPr>
      </p:pic>
      <p:sp>
        <p:nvSpPr>
          <p:cNvPr id="16" name="Shape 7"/>
          <p:cNvSpPr/>
          <p:nvPr/>
        </p:nvSpPr>
        <p:spPr>
          <a:xfrm>
            <a:off x="6667805" y="2032711"/>
            <a:ext cx="5067605" cy="1123798"/>
          </a:xfrm>
          <a:prstGeom prst="roundRect">
            <a:avLst>
              <a:gd name="adj" fmla="val 8275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8"/>
          <p:cNvSpPr/>
          <p:nvPr/>
        </p:nvSpPr>
        <p:spPr>
          <a:xfrm>
            <a:off x="6667805" y="2032711"/>
            <a:ext cx="47549" cy="1123798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8" name="Text 9"/>
          <p:cNvSpPr txBox="1"/>
          <p:nvPr/>
        </p:nvSpPr>
        <p:spPr>
          <a:xfrm>
            <a:off x="2029054" y="2222906"/>
            <a:ext cx="89611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195M</a:t>
            </a:r>
            <a:endParaRPr lang="en-US" sz="2100" dirty="0"/>
          </a:p>
        </p:txBody>
      </p:sp>
      <p:sp>
        <p:nvSpPr>
          <p:cNvPr id="19" name="Text 10"/>
          <p:cNvSpPr txBox="1"/>
          <p:nvPr/>
        </p:nvSpPr>
        <p:spPr>
          <a:xfrm>
            <a:off x="7362749" y="2222906"/>
            <a:ext cx="8860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50M+</a:t>
            </a:r>
            <a:endParaRPr lang="en-US" sz="2100" dirty="0"/>
          </a:p>
        </p:txBody>
      </p:sp>
      <p:sp>
        <p:nvSpPr>
          <p:cNvPr id="20" name="Text 11"/>
          <p:cNvSpPr txBox="1"/>
          <p:nvPr/>
        </p:nvSpPr>
        <p:spPr>
          <a:xfrm>
            <a:off x="2029054" y="2585009"/>
            <a:ext cx="26956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users across Indonesia</a:t>
            </a:r>
            <a:endParaRPr lang="en-US" sz="1200" dirty="0"/>
          </a:p>
        </p:txBody>
      </p:sp>
      <p:sp>
        <p:nvSpPr>
          <p:cNvPr id="21" name="Text 12"/>
          <p:cNvSpPr txBox="1"/>
          <p:nvPr/>
        </p:nvSpPr>
        <p:spPr>
          <a:xfrm>
            <a:off x="2029054" y="2813609"/>
            <a:ext cx="1948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89% population penetration</a:t>
            </a:r>
            <a:endParaRPr lang="en-US" sz="1000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10"/>
          <a:srcRect t="-5600" b="-5600"/>
          <a:stretch/>
        </p:blipFill>
        <p:spPr>
          <a:xfrm>
            <a:off x="6867144" y="2403958"/>
            <a:ext cx="342900" cy="381305"/>
          </a:xfrm>
          <a:prstGeom prst="rect">
            <a:avLst/>
          </a:prstGeom>
        </p:spPr>
      </p:pic>
      <p:sp>
        <p:nvSpPr>
          <p:cNvPr id="23" name="Text 13"/>
          <p:cNvSpPr txBox="1"/>
          <p:nvPr/>
        </p:nvSpPr>
        <p:spPr>
          <a:xfrm>
            <a:off x="7362749" y="2585009"/>
            <a:ext cx="24103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Affected by 5 priority diseases</a:t>
            </a:r>
            <a:endParaRPr lang="en-US" sz="1200" dirty="0"/>
          </a:p>
        </p:txBody>
      </p:sp>
      <p:sp>
        <p:nvSpPr>
          <p:cNvPr id="24" name="Text 14"/>
          <p:cNvSpPr txBox="1"/>
          <p:nvPr/>
        </p:nvSpPr>
        <p:spPr>
          <a:xfrm>
            <a:off x="7362749" y="2813609"/>
            <a:ext cx="24249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Heart, TB, Stroke, Diabetes, Stunting</a:t>
            </a:r>
            <a:endParaRPr lang="en-US" sz="1000" dirty="0"/>
          </a:p>
        </p:txBody>
      </p:sp>
      <p:sp>
        <p:nvSpPr>
          <p:cNvPr id="25" name="Shape 15"/>
          <p:cNvSpPr/>
          <p:nvPr/>
        </p:nvSpPr>
        <p:spPr>
          <a:xfrm>
            <a:off x="1371600" y="3385109"/>
            <a:ext cx="5067605" cy="724205"/>
          </a:xfrm>
          <a:prstGeom prst="roundRect">
            <a:avLst>
              <a:gd name="adj" fmla="val 1993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16"/>
          <p:cNvSpPr/>
          <p:nvPr/>
        </p:nvSpPr>
        <p:spPr>
          <a:xfrm>
            <a:off x="1371600" y="3385109"/>
            <a:ext cx="47549" cy="7242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27" name="Image 8" descr="preencoded.png"/>
          <p:cNvPicPr>
            <a:picLocks noChangeAspect="1"/>
          </p:cNvPicPr>
          <p:nvPr/>
        </p:nvPicPr>
        <p:blipFill>
          <a:blip r:embed="rId11"/>
          <a:srcRect t="-5650" b="-5650"/>
          <a:stretch/>
        </p:blipFill>
        <p:spPr>
          <a:xfrm>
            <a:off x="1571854" y="3557016"/>
            <a:ext cx="256946" cy="381305"/>
          </a:xfrm>
          <a:prstGeom prst="rect">
            <a:avLst/>
          </a:prstGeom>
        </p:spPr>
      </p:pic>
      <p:sp>
        <p:nvSpPr>
          <p:cNvPr id="28" name="Shape 17"/>
          <p:cNvSpPr/>
          <p:nvPr/>
        </p:nvSpPr>
        <p:spPr>
          <a:xfrm>
            <a:off x="6667805" y="3385109"/>
            <a:ext cx="5067605" cy="724205"/>
          </a:xfrm>
          <a:prstGeom prst="roundRect">
            <a:avLst>
              <a:gd name="adj" fmla="val 1993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Shape 18"/>
          <p:cNvSpPr/>
          <p:nvPr/>
        </p:nvSpPr>
        <p:spPr>
          <a:xfrm>
            <a:off x="6667805" y="3385109"/>
            <a:ext cx="47549" cy="7242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30" name="Text 19"/>
          <p:cNvSpPr txBox="1"/>
          <p:nvPr/>
        </p:nvSpPr>
        <p:spPr>
          <a:xfrm>
            <a:off x="1981505" y="3537814"/>
            <a:ext cx="1752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Remote communities</a:t>
            </a:r>
            <a:endParaRPr lang="en-US" sz="1200" dirty="0"/>
          </a:p>
        </p:txBody>
      </p:sp>
      <p:sp>
        <p:nvSpPr>
          <p:cNvPr id="31" name="Text 20"/>
          <p:cNvSpPr txBox="1"/>
          <p:nvPr/>
        </p:nvSpPr>
        <p:spPr>
          <a:xfrm>
            <a:off x="7448702" y="3537814"/>
            <a:ext cx="17437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Families &amp; caregivers</a:t>
            </a:r>
            <a:endParaRPr lang="en-US" sz="1200" dirty="0"/>
          </a:p>
        </p:txBody>
      </p:sp>
      <p:sp>
        <p:nvSpPr>
          <p:cNvPr id="32" name="Text 21"/>
          <p:cNvSpPr txBox="1"/>
          <p:nvPr/>
        </p:nvSpPr>
        <p:spPr>
          <a:xfrm>
            <a:off x="1981505" y="3766414"/>
            <a:ext cx="18626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Limited healthcare access</a:t>
            </a:r>
            <a:endParaRPr lang="en-US" sz="10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2"/>
          <a:srcRect t="-5570" b="-5570"/>
          <a:stretch/>
        </p:blipFill>
        <p:spPr>
          <a:xfrm>
            <a:off x="6867144" y="3557016"/>
            <a:ext cx="428854" cy="381305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7448702" y="3766414"/>
            <a:ext cx="19677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Seeking reliable information</a:t>
            </a:r>
            <a:endParaRPr lang="en-US" sz="1000" dirty="0"/>
          </a:p>
        </p:txBody>
      </p:sp>
      <p:sp>
        <p:nvSpPr>
          <p:cNvPr id="35" name="Text 23"/>
          <p:cNvSpPr txBox="1"/>
          <p:nvPr/>
        </p:nvSpPr>
        <p:spPr>
          <a:xfrm>
            <a:off x="1371600" y="4423867"/>
            <a:ext cx="15864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Expected Impact</a:t>
            </a:r>
            <a:endParaRPr lang="en-US" sz="1300" dirty="0"/>
          </a:p>
        </p:txBody>
      </p:sp>
      <p:sp>
        <p:nvSpPr>
          <p:cNvPr id="36" name="Shape 24"/>
          <p:cNvSpPr/>
          <p:nvPr/>
        </p:nvSpPr>
        <p:spPr>
          <a:xfrm>
            <a:off x="1371600" y="4795114"/>
            <a:ext cx="335310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25"/>
          <p:cNvSpPr/>
          <p:nvPr/>
        </p:nvSpPr>
        <p:spPr>
          <a:xfrm>
            <a:off x="1371600" y="4795114"/>
            <a:ext cx="47549" cy="1218895"/>
          </a:xfrm>
          <a:prstGeom prst="rect">
            <a:avLst/>
          </a:prstGeom>
          <a:solidFill>
            <a:srgbClr val="128C7E"/>
          </a:solidFill>
          <a:ln/>
        </p:spPr>
      </p:sp>
      <p:pic>
        <p:nvPicPr>
          <p:cNvPr id="38" name="Image 10" descr="preencoded.png"/>
          <p:cNvPicPr>
            <a:picLocks noChangeAspect="1"/>
          </p:cNvPicPr>
          <p:nvPr/>
        </p:nvPicPr>
        <p:blipFill>
          <a:blip r:embed="rId13"/>
          <a:srcRect t="-9186" b="-9186"/>
          <a:stretch/>
        </p:blipFill>
        <p:spPr>
          <a:xfrm>
            <a:off x="2890418" y="4946904"/>
            <a:ext cx="362102" cy="342900"/>
          </a:xfrm>
          <a:prstGeom prst="rect">
            <a:avLst/>
          </a:prstGeom>
        </p:spPr>
      </p:pic>
      <p:sp>
        <p:nvSpPr>
          <p:cNvPr id="39" name="Shape 26"/>
          <p:cNvSpPr/>
          <p:nvPr/>
        </p:nvSpPr>
        <p:spPr>
          <a:xfrm>
            <a:off x="4876495" y="4795114"/>
            <a:ext cx="335310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27"/>
          <p:cNvSpPr/>
          <p:nvPr/>
        </p:nvSpPr>
        <p:spPr>
          <a:xfrm>
            <a:off x="4876495" y="4795114"/>
            <a:ext cx="47549" cy="1218895"/>
          </a:xfrm>
          <a:prstGeom prst="rect">
            <a:avLst/>
          </a:prstGeom>
          <a:solidFill>
            <a:srgbClr val="128C7E"/>
          </a:solidFill>
          <a:ln/>
        </p:spPr>
      </p:sp>
      <p:sp>
        <p:nvSpPr>
          <p:cNvPr id="41" name="Shape 28"/>
          <p:cNvSpPr/>
          <p:nvPr/>
        </p:nvSpPr>
        <p:spPr>
          <a:xfrm>
            <a:off x="8382305" y="4795114"/>
            <a:ext cx="335310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Shape 29"/>
          <p:cNvSpPr/>
          <p:nvPr/>
        </p:nvSpPr>
        <p:spPr>
          <a:xfrm>
            <a:off x="8382305" y="4795114"/>
            <a:ext cx="47549" cy="1218895"/>
          </a:xfrm>
          <a:prstGeom prst="rect">
            <a:avLst/>
          </a:prstGeom>
          <a:solidFill>
            <a:srgbClr val="128C7E"/>
          </a:solidFill>
          <a:ln/>
        </p:spPr>
      </p:sp>
      <p:sp>
        <p:nvSpPr>
          <p:cNvPr id="43" name="Text 30"/>
          <p:cNvSpPr txBox="1"/>
          <p:nvPr/>
        </p:nvSpPr>
        <p:spPr>
          <a:xfrm>
            <a:off x="2805379" y="5356555"/>
            <a:ext cx="734263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5M+</a:t>
            </a:r>
            <a:endParaRPr lang="en-US" sz="2100" dirty="0"/>
          </a:p>
        </p:txBody>
      </p:sp>
      <p:sp>
        <p:nvSpPr>
          <p:cNvPr id="44" name="Text 31"/>
          <p:cNvSpPr txBox="1"/>
          <p:nvPr/>
        </p:nvSpPr>
        <p:spPr>
          <a:xfrm>
            <a:off x="6324905" y="5356555"/>
            <a:ext cx="7050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40%</a:t>
            </a:r>
            <a:endParaRPr lang="en-US" sz="2100" dirty="0"/>
          </a:p>
        </p:txBody>
      </p:sp>
      <p:sp>
        <p:nvSpPr>
          <p:cNvPr id="45" name="Text 32"/>
          <p:cNvSpPr txBox="1"/>
          <p:nvPr/>
        </p:nvSpPr>
        <p:spPr>
          <a:xfrm>
            <a:off x="2106778" y="5651906"/>
            <a:ext cx="20482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Consultations in first year</a:t>
            </a:r>
            <a:endParaRPr lang="en-US" sz="1200" dirty="0"/>
          </a:p>
        </p:txBody>
      </p:sp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t="-9904" b="-9904"/>
          <a:stretch/>
        </p:blipFill>
        <p:spPr>
          <a:xfrm>
            <a:off x="6433718" y="4946904"/>
            <a:ext cx="286207" cy="342900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5501945" y="5651906"/>
            <a:ext cx="22677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Faster symptom recognition</a:t>
            </a:r>
            <a:endParaRPr lang="en-US" sz="1200" dirty="0"/>
          </a:p>
        </p:txBody>
      </p:sp>
      <p:pic>
        <p:nvPicPr>
          <p:cNvPr id="48" name="Image 12" descr="preencoded.png"/>
          <p:cNvPicPr>
            <a:picLocks noChangeAspect="1"/>
          </p:cNvPicPr>
          <p:nvPr/>
        </p:nvPicPr>
        <p:blipFill>
          <a:blip r:embed="rId15"/>
          <a:srcRect t="-9186" b="-9186"/>
          <a:stretch/>
        </p:blipFill>
        <p:spPr>
          <a:xfrm>
            <a:off x="9991649" y="4946904"/>
            <a:ext cx="181051" cy="342900"/>
          </a:xfrm>
          <a:prstGeom prst="rect">
            <a:avLst/>
          </a:prstGeom>
        </p:spPr>
      </p:pic>
      <p:sp>
        <p:nvSpPr>
          <p:cNvPr id="49" name="Text 34"/>
          <p:cNvSpPr txBox="1"/>
          <p:nvPr/>
        </p:nvSpPr>
        <p:spPr>
          <a:xfrm>
            <a:off x="9658807" y="5356555"/>
            <a:ext cx="104790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$100M</a:t>
            </a:r>
            <a:endParaRPr lang="en-US" sz="2100" dirty="0"/>
          </a:p>
        </p:txBody>
      </p:sp>
      <p:sp>
        <p:nvSpPr>
          <p:cNvPr id="50" name="Text 35"/>
          <p:cNvSpPr txBox="1"/>
          <p:nvPr/>
        </p:nvSpPr>
        <p:spPr>
          <a:xfrm>
            <a:off x="9092794" y="5651906"/>
            <a:ext cx="2095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cost reduction</a:t>
            </a:r>
            <a:endParaRPr lang="en-US" sz="1200" dirty="0"/>
          </a:p>
        </p:txBody>
      </p:sp>
      <p:sp>
        <p:nvSpPr>
          <p:cNvPr id="51" name="Text 36"/>
          <p:cNvSpPr txBox="1"/>
          <p:nvPr/>
        </p:nvSpPr>
        <p:spPr>
          <a:xfrm>
            <a:off x="1371600" y="6242609"/>
            <a:ext cx="25484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Smartphone Ownership in Indonesia</a:t>
            </a:r>
            <a:endParaRPr lang="en-US" sz="1000" dirty="0"/>
          </a:p>
        </p:txBody>
      </p:sp>
      <p:sp>
        <p:nvSpPr>
          <p:cNvPr id="52" name="Shape 37"/>
          <p:cNvSpPr/>
          <p:nvPr/>
        </p:nvSpPr>
        <p:spPr>
          <a:xfrm>
            <a:off x="1371600" y="6471209"/>
            <a:ext cx="10362895" cy="761695"/>
          </a:xfrm>
          <a:prstGeom prst="roundRect">
            <a:avLst>
              <a:gd name="adj" fmla="val 18007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3" name="Shape 38"/>
          <p:cNvSpPr/>
          <p:nvPr/>
        </p:nvSpPr>
        <p:spPr>
          <a:xfrm>
            <a:off x="1371600" y="6471209"/>
            <a:ext cx="9229954" cy="76169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54" name="Text 39"/>
          <p:cNvSpPr txBox="1"/>
          <p:nvPr/>
        </p:nvSpPr>
        <p:spPr>
          <a:xfrm>
            <a:off x="5820156" y="6738214"/>
            <a:ext cx="448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89%</a:t>
            </a:r>
            <a:endParaRPr lang="en-US" sz="1200" dirty="0"/>
          </a:p>
        </p:txBody>
      </p:sp>
      <p:sp>
        <p:nvSpPr>
          <p:cNvPr id="55" name="Text 40"/>
          <p:cNvSpPr txBox="1"/>
          <p:nvPr/>
        </p:nvSpPr>
        <p:spPr>
          <a:xfrm>
            <a:off x="11407140" y="6738214"/>
            <a:ext cx="3337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11%</a:t>
            </a:r>
            <a:endParaRPr lang="en-US" sz="1200" dirty="0"/>
          </a:p>
        </p:txBody>
      </p:sp>
      <p:sp>
        <p:nvSpPr>
          <p:cNvPr id="56" name="Text 41"/>
          <p:cNvSpPr txBox="1"/>
          <p:nvPr/>
        </p:nvSpPr>
        <p:spPr>
          <a:xfrm>
            <a:off x="1371600" y="7262165"/>
            <a:ext cx="28291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B5563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Universal penetration enables wide accessibility</a:t>
            </a:r>
            <a:endParaRPr lang="en-US" sz="900" dirty="0"/>
          </a:p>
        </p:txBody>
      </p:sp>
      <p:sp>
        <p:nvSpPr>
          <p:cNvPr id="57" name="Shape 42"/>
          <p:cNvSpPr/>
          <p:nvPr/>
        </p:nvSpPr>
        <p:spPr>
          <a:xfrm>
            <a:off x="7944307" y="5404104"/>
            <a:ext cx="3333902" cy="1104595"/>
          </a:xfrm>
          <a:prstGeom prst="roundRect">
            <a:avLst>
              <a:gd name="adj" fmla="val 7136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8" name="Text 43"/>
          <p:cNvSpPr txBox="1"/>
          <p:nvPr/>
        </p:nvSpPr>
        <p:spPr>
          <a:xfrm>
            <a:off x="8096098" y="5518404"/>
            <a:ext cx="3001061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Our goal: Equal health information access for ALL Indonesians, no matter where they live.</a:t>
            </a:r>
            <a:endParaRPr lang="en-US" sz="1200" dirty="0"/>
          </a:p>
        </p:txBody>
      </p:sp>
      <p:sp>
        <p:nvSpPr>
          <p:cNvPr id="59" name="Text 44"/>
          <p:cNvSpPr txBox="1"/>
          <p:nvPr/>
        </p:nvSpPr>
        <p:spPr>
          <a:xfrm>
            <a:off x="10688422" y="6233465"/>
            <a:ext cx="52395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11:32 AM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02870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0574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44577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34290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5257800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4996282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Technical Architecture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1040587"/>
            <a:ext cx="4696358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AI-Powered WhatsApp Integration Flow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3" name="Image 6" descr="preencoded.png"/>
          <p:cNvPicPr>
            <a:picLocks noChangeAspect="1"/>
          </p:cNvPicPr>
          <p:nvPr/>
        </p:nvPicPr>
        <p:blipFill>
          <a:blip r:embed="rId9"/>
          <a:srcRect t="-10540" b="-10540"/>
          <a:stretch/>
        </p:blipFill>
        <p:spPr>
          <a:xfrm>
            <a:off x="1857146" y="1804111"/>
            <a:ext cx="247802" cy="342900"/>
          </a:xfrm>
          <a:prstGeom prst="rect">
            <a:avLst/>
          </a:prstGeom>
        </p:spPr>
      </p:pic>
      <p:sp>
        <p:nvSpPr>
          <p:cNvPr id="14" name="Shape 5"/>
          <p:cNvSpPr/>
          <p:nvPr/>
        </p:nvSpPr>
        <p:spPr>
          <a:xfrm>
            <a:off x="32004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6"/>
          <p:cNvSpPr txBox="1"/>
          <p:nvPr/>
        </p:nvSpPr>
        <p:spPr>
          <a:xfrm>
            <a:off x="1578254" y="2253996"/>
            <a:ext cx="9244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Message</a:t>
            </a:r>
            <a:endParaRPr lang="en-US" sz="1200" dirty="0"/>
          </a:p>
        </p:txBody>
      </p:sp>
      <p:pic>
        <p:nvPicPr>
          <p:cNvPr id="16" name="Image 7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2795321" y="2134210"/>
            <a:ext cx="200254" cy="228600"/>
          </a:xfrm>
          <a:prstGeom prst="rect">
            <a:avLst/>
          </a:prstGeom>
        </p:spPr>
      </p:pic>
      <p:pic>
        <p:nvPicPr>
          <p:cNvPr id="17" name="Image 8" descr="preencoded.png"/>
          <p:cNvPicPr>
            <a:picLocks noChangeAspect="1"/>
          </p:cNvPicPr>
          <p:nvPr/>
        </p:nvPicPr>
        <p:blipFill>
          <a:blip r:embed="rId11"/>
          <a:srcRect t="-9186" b="-9186"/>
          <a:stretch/>
        </p:blipFill>
        <p:spPr>
          <a:xfrm>
            <a:off x="3629254" y="1804111"/>
            <a:ext cx="362102" cy="342900"/>
          </a:xfrm>
          <a:prstGeom prst="rect">
            <a:avLst/>
          </a:prstGeom>
        </p:spPr>
      </p:pic>
      <p:sp>
        <p:nvSpPr>
          <p:cNvPr id="18" name="Shape 7"/>
          <p:cNvSpPr/>
          <p:nvPr/>
        </p:nvSpPr>
        <p:spPr>
          <a:xfrm>
            <a:off x="86868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8"/>
          <p:cNvSpPr txBox="1"/>
          <p:nvPr/>
        </p:nvSpPr>
        <p:spPr>
          <a:xfrm>
            <a:off x="3465576" y="2253996"/>
            <a:ext cx="8101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Gateway API</a:t>
            </a:r>
            <a:endParaRPr lang="en-US" sz="1200" dirty="0"/>
          </a:p>
        </p:txBody>
      </p:sp>
      <p:pic>
        <p:nvPicPr>
          <p:cNvPr id="20" name="Image 9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4624121" y="2134210"/>
            <a:ext cx="200254" cy="228600"/>
          </a:xfrm>
          <a:prstGeom prst="rect">
            <a:avLst/>
          </a:prstGeom>
        </p:spPr>
      </p:pic>
      <p:sp>
        <p:nvSpPr>
          <p:cNvPr id="21" name="Shape 9"/>
          <p:cNvSpPr/>
          <p:nvPr/>
        </p:nvSpPr>
        <p:spPr>
          <a:xfrm>
            <a:off x="50292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2" name="Image 10" descr="preencoded.png"/>
          <p:cNvPicPr>
            <a:picLocks noChangeAspect="1"/>
          </p:cNvPicPr>
          <p:nvPr/>
        </p:nvPicPr>
        <p:blipFill>
          <a:blip r:embed="rId12"/>
          <a:srcRect t="-9186" b="-9186"/>
          <a:stretch/>
        </p:blipFill>
        <p:spPr>
          <a:xfrm>
            <a:off x="5458054" y="1804111"/>
            <a:ext cx="362102" cy="342900"/>
          </a:xfrm>
          <a:prstGeom prst="rect">
            <a:avLst/>
          </a:prstGeom>
        </p:spPr>
      </p:pic>
      <p:sp>
        <p:nvSpPr>
          <p:cNvPr id="23" name="Shape 10"/>
          <p:cNvSpPr/>
          <p:nvPr/>
        </p:nvSpPr>
        <p:spPr>
          <a:xfrm>
            <a:off x="68580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11"/>
          <p:cNvSpPr txBox="1"/>
          <p:nvPr/>
        </p:nvSpPr>
        <p:spPr>
          <a:xfrm>
            <a:off x="5242255" y="2253996"/>
            <a:ext cx="9144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Engine</a:t>
            </a:r>
            <a:endParaRPr lang="en-US" sz="1200" dirty="0"/>
          </a:p>
        </p:txBody>
      </p:sp>
      <p:pic>
        <p:nvPicPr>
          <p:cNvPr id="25" name="Image 11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6452921" y="2134210"/>
            <a:ext cx="200254" cy="228600"/>
          </a:xfrm>
          <a:prstGeom prst="rect">
            <a:avLst/>
          </a:prstGeom>
        </p:spPr>
      </p:pic>
      <p:pic>
        <p:nvPicPr>
          <p:cNvPr id="26" name="Image 12" descr="preencoded.png"/>
          <p:cNvPicPr>
            <a:picLocks noChangeAspect="1"/>
          </p:cNvPicPr>
          <p:nvPr/>
        </p:nvPicPr>
        <p:blipFill>
          <a:blip r:embed="rId13"/>
          <a:srcRect t="-10540" b="-10540"/>
          <a:stretch/>
        </p:blipFill>
        <p:spPr>
          <a:xfrm>
            <a:off x="7343546" y="1804111"/>
            <a:ext cx="247802" cy="342900"/>
          </a:xfrm>
          <a:prstGeom prst="rect">
            <a:avLst/>
          </a:prstGeom>
        </p:spPr>
      </p:pic>
      <p:sp>
        <p:nvSpPr>
          <p:cNvPr id="27" name="Text 12"/>
          <p:cNvSpPr txBox="1"/>
          <p:nvPr/>
        </p:nvSpPr>
        <p:spPr>
          <a:xfrm>
            <a:off x="7040880" y="2253996"/>
            <a:ext cx="9720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Knowledge Validation</a:t>
            </a:r>
            <a:endParaRPr lang="en-US" sz="1200" dirty="0"/>
          </a:p>
        </p:txBody>
      </p:sp>
      <p:pic>
        <p:nvPicPr>
          <p:cNvPr id="28" name="Image 13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8281721" y="2134210"/>
            <a:ext cx="200254" cy="228600"/>
          </a:xfrm>
          <a:prstGeom prst="rect">
            <a:avLst/>
          </a:prstGeom>
        </p:spPr>
      </p:pic>
      <p:pic>
        <p:nvPicPr>
          <p:cNvPr id="29" name="Image 14" descr="preencoded.png"/>
          <p:cNvPicPr>
            <a:picLocks noChangeAspect="1"/>
          </p:cNvPicPr>
          <p:nvPr/>
        </p:nvPicPr>
        <p:blipFill>
          <a:blip r:embed="rId14"/>
          <a:srcRect t="-9904" b="-9904"/>
          <a:stretch/>
        </p:blipFill>
        <p:spPr>
          <a:xfrm>
            <a:off x="9153144" y="1804111"/>
            <a:ext cx="286207" cy="342900"/>
          </a:xfrm>
          <a:prstGeom prst="rect">
            <a:avLst/>
          </a:prstGeom>
        </p:spPr>
      </p:pic>
      <p:sp>
        <p:nvSpPr>
          <p:cNvPr id="30" name="Text 13"/>
          <p:cNvSpPr txBox="1"/>
          <p:nvPr/>
        </p:nvSpPr>
        <p:spPr>
          <a:xfrm>
            <a:off x="8866022" y="2253996"/>
            <a:ext cx="98115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Response Generation</a:t>
            </a:r>
            <a:endParaRPr lang="en-US" sz="1200" dirty="0"/>
          </a:p>
        </p:txBody>
      </p:sp>
      <p:pic>
        <p:nvPicPr>
          <p:cNvPr id="31" name="Image 15" descr="preencoded.png"/>
          <p:cNvPicPr>
            <a:picLocks noChangeAspect="1"/>
          </p:cNvPicPr>
          <p:nvPr/>
        </p:nvPicPr>
        <p:blipFill>
          <a:blip r:embed="rId10"/>
          <a:srcRect l="-57" r="-57"/>
          <a:stretch/>
        </p:blipFill>
        <p:spPr>
          <a:xfrm>
            <a:off x="10110521" y="2134210"/>
            <a:ext cx="200254" cy="228600"/>
          </a:xfrm>
          <a:prstGeom prst="rect">
            <a:avLst/>
          </a:prstGeom>
        </p:spPr>
      </p:pic>
      <p:sp>
        <p:nvSpPr>
          <p:cNvPr id="32" name="Shape 14"/>
          <p:cNvSpPr/>
          <p:nvPr/>
        </p:nvSpPr>
        <p:spPr>
          <a:xfrm>
            <a:off x="10515600" y="1651406"/>
            <a:ext cx="1218895" cy="1218895"/>
          </a:xfrm>
          <a:prstGeom prst="roundRect">
            <a:avLst>
              <a:gd name="adj" fmla="val 7033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33" name="Image 16" descr="preencoded.png"/>
          <p:cNvPicPr>
            <a:picLocks noChangeAspect="1"/>
          </p:cNvPicPr>
          <p:nvPr/>
        </p:nvPicPr>
        <p:blipFill>
          <a:blip r:embed="rId9"/>
          <a:srcRect t="-10540" b="-10540"/>
          <a:stretch/>
        </p:blipFill>
        <p:spPr>
          <a:xfrm>
            <a:off x="11001146" y="1804111"/>
            <a:ext cx="247802" cy="342900"/>
          </a:xfrm>
          <a:prstGeom prst="rect">
            <a:avLst/>
          </a:prstGeom>
        </p:spPr>
      </p:pic>
      <p:sp>
        <p:nvSpPr>
          <p:cNvPr id="34" name="Text 15"/>
          <p:cNvSpPr txBox="1"/>
          <p:nvPr/>
        </p:nvSpPr>
        <p:spPr>
          <a:xfrm>
            <a:off x="10722254" y="2253996"/>
            <a:ext cx="924458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Reply</a:t>
            </a:r>
            <a:endParaRPr lang="en-US" sz="1200" dirty="0"/>
          </a:p>
        </p:txBody>
      </p:sp>
      <p:sp>
        <p:nvSpPr>
          <p:cNvPr id="35" name="Text 16"/>
          <p:cNvSpPr txBox="1"/>
          <p:nvPr/>
        </p:nvSpPr>
        <p:spPr>
          <a:xfrm>
            <a:off x="1371600" y="3140050"/>
            <a:ext cx="2829154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Core Technology Stack</a:t>
            </a:r>
            <a:endParaRPr lang="en-US" sz="1800" dirty="0"/>
          </a:p>
        </p:txBody>
      </p:sp>
      <p:sp>
        <p:nvSpPr>
          <p:cNvPr id="36" name="Shape 17"/>
          <p:cNvSpPr/>
          <p:nvPr/>
        </p:nvSpPr>
        <p:spPr>
          <a:xfrm>
            <a:off x="1371600" y="3599078"/>
            <a:ext cx="3353105" cy="961949"/>
          </a:xfrm>
          <a:prstGeom prst="roundRect">
            <a:avLst>
              <a:gd name="adj" fmla="val 1129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18"/>
          <p:cNvSpPr/>
          <p:nvPr/>
        </p:nvSpPr>
        <p:spPr>
          <a:xfrm>
            <a:off x="1371600" y="3599078"/>
            <a:ext cx="47549" cy="961949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38" name="Image 17" descr="preencoded.png"/>
          <p:cNvPicPr>
            <a:picLocks noChangeAspect="1"/>
          </p:cNvPicPr>
          <p:nvPr/>
        </p:nvPicPr>
        <p:blipFill>
          <a:blip r:embed="rId15"/>
          <a:srcRect t="-4786" b="-4786"/>
          <a:stretch/>
        </p:blipFill>
        <p:spPr>
          <a:xfrm>
            <a:off x="1571854" y="3889858"/>
            <a:ext cx="304495" cy="381305"/>
          </a:xfrm>
          <a:prstGeom prst="rect">
            <a:avLst/>
          </a:prstGeom>
        </p:spPr>
      </p:pic>
      <p:sp>
        <p:nvSpPr>
          <p:cNvPr id="39" name="Shape 19"/>
          <p:cNvSpPr/>
          <p:nvPr/>
        </p:nvSpPr>
        <p:spPr>
          <a:xfrm>
            <a:off x="4876495" y="3599078"/>
            <a:ext cx="3353105" cy="961949"/>
          </a:xfrm>
          <a:prstGeom prst="roundRect">
            <a:avLst>
              <a:gd name="adj" fmla="val 1129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0" name="Shape 20"/>
          <p:cNvSpPr/>
          <p:nvPr/>
        </p:nvSpPr>
        <p:spPr>
          <a:xfrm>
            <a:off x="4876495" y="3599078"/>
            <a:ext cx="47549" cy="961949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1" name="Shape 21"/>
          <p:cNvSpPr/>
          <p:nvPr/>
        </p:nvSpPr>
        <p:spPr>
          <a:xfrm>
            <a:off x="8382305" y="3599078"/>
            <a:ext cx="3353105" cy="961949"/>
          </a:xfrm>
          <a:prstGeom prst="roundRect">
            <a:avLst>
              <a:gd name="adj" fmla="val 1129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2" name="Shape 22"/>
          <p:cNvSpPr/>
          <p:nvPr/>
        </p:nvSpPr>
        <p:spPr>
          <a:xfrm>
            <a:off x="8382305" y="3599078"/>
            <a:ext cx="47549" cy="961949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3" name="Shape 23"/>
          <p:cNvSpPr/>
          <p:nvPr/>
        </p:nvSpPr>
        <p:spPr>
          <a:xfrm>
            <a:off x="4876495" y="4713732"/>
            <a:ext cx="3353105" cy="961949"/>
          </a:xfrm>
          <a:prstGeom prst="roundRect">
            <a:avLst>
              <a:gd name="adj" fmla="val 1129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44" name="Shape 24"/>
          <p:cNvSpPr/>
          <p:nvPr/>
        </p:nvSpPr>
        <p:spPr>
          <a:xfrm>
            <a:off x="4876495" y="4713732"/>
            <a:ext cx="47549" cy="961949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45" name="Text 25"/>
          <p:cNvSpPr txBox="1"/>
          <p:nvPr/>
        </p:nvSpPr>
        <p:spPr>
          <a:xfrm>
            <a:off x="2029054" y="3780130"/>
            <a:ext cx="98663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Messaging</a:t>
            </a:r>
            <a:endParaRPr lang="en-US" sz="1300" dirty="0"/>
          </a:p>
        </p:txBody>
      </p:sp>
      <p:sp>
        <p:nvSpPr>
          <p:cNvPr id="46" name="Text 26"/>
          <p:cNvSpPr txBox="1"/>
          <p:nvPr/>
        </p:nvSpPr>
        <p:spPr>
          <a:xfrm>
            <a:off x="2029054" y="4008730"/>
            <a:ext cx="2262226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WhatsApp Business API + Fonnte Gateway</a:t>
            </a:r>
            <a:endParaRPr lang="en-US" sz="1000" dirty="0"/>
          </a:p>
        </p:txBody>
      </p:sp>
      <p:pic>
        <p:nvPicPr>
          <p:cNvPr id="47" name="Image 18" descr="preencoded.png"/>
          <p:cNvPicPr>
            <a:picLocks noChangeAspect="1"/>
          </p:cNvPicPr>
          <p:nvPr/>
        </p:nvPicPr>
        <p:blipFill>
          <a:blip r:embed="rId16"/>
          <a:srcRect t="-5600" b="-5600"/>
          <a:stretch/>
        </p:blipFill>
        <p:spPr>
          <a:xfrm>
            <a:off x="5076749" y="3889858"/>
            <a:ext cx="342900" cy="381305"/>
          </a:xfrm>
          <a:prstGeom prst="rect">
            <a:avLst/>
          </a:prstGeom>
        </p:spPr>
      </p:pic>
      <p:sp>
        <p:nvSpPr>
          <p:cNvPr id="48" name="Text 27"/>
          <p:cNvSpPr txBox="1"/>
          <p:nvPr/>
        </p:nvSpPr>
        <p:spPr>
          <a:xfrm>
            <a:off x="5572354" y="3780130"/>
            <a:ext cx="862279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Engine</a:t>
            </a:r>
            <a:endParaRPr lang="en-US" sz="1300" dirty="0"/>
          </a:p>
        </p:txBody>
      </p:sp>
      <p:sp>
        <p:nvSpPr>
          <p:cNvPr id="49" name="Text 28"/>
          <p:cNvSpPr txBox="1"/>
          <p:nvPr/>
        </p:nvSpPr>
        <p:spPr>
          <a:xfrm>
            <a:off x="9038844" y="3780130"/>
            <a:ext cx="141457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Knowledge Base</a:t>
            </a:r>
            <a:endParaRPr lang="en-US" sz="1300" dirty="0"/>
          </a:p>
        </p:txBody>
      </p:sp>
      <p:sp>
        <p:nvSpPr>
          <p:cNvPr id="50" name="Text 29"/>
          <p:cNvSpPr txBox="1"/>
          <p:nvPr/>
        </p:nvSpPr>
        <p:spPr>
          <a:xfrm>
            <a:off x="5572354" y="4894783"/>
            <a:ext cx="85313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Database</a:t>
            </a:r>
            <a:endParaRPr lang="en-US" sz="1300" dirty="0"/>
          </a:p>
        </p:txBody>
      </p:sp>
      <p:sp>
        <p:nvSpPr>
          <p:cNvPr id="51" name="Text 30"/>
          <p:cNvSpPr txBox="1"/>
          <p:nvPr/>
        </p:nvSpPr>
        <p:spPr>
          <a:xfrm>
            <a:off x="5572354" y="4008730"/>
            <a:ext cx="2272284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Google Gemini Pro API (Medical-tuned)</a:t>
            </a:r>
            <a:endParaRPr lang="en-US" sz="1000" dirty="0"/>
          </a:p>
        </p:txBody>
      </p:sp>
      <p:pic>
        <p:nvPicPr>
          <p:cNvPr id="52" name="Image 19" descr="preencoded.png"/>
          <p:cNvPicPr>
            <a:picLocks noChangeAspect="1"/>
          </p:cNvPicPr>
          <p:nvPr/>
        </p:nvPicPr>
        <p:blipFill>
          <a:blip r:embed="rId17"/>
          <a:srcRect t="-4786" b="-4786"/>
          <a:stretch/>
        </p:blipFill>
        <p:spPr>
          <a:xfrm>
            <a:off x="8581644" y="3889858"/>
            <a:ext cx="304495" cy="381305"/>
          </a:xfrm>
          <a:prstGeom prst="rect">
            <a:avLst/>
          </a:prstGeom>
        </p:spPr>
      </p:pic>
      <p:sp>
        <p:nvSpPr>
          <p:cNvPr id="53" name="Shape 31"/>
          <p:cNvSpPr/>
          <p:nvPr/>
        </p:nvSpPr>
        <p:spPr>
          <a:xfrm>
            <a:off x="1371600" y="4713732"/>
            <a:ext cx="3353105" cy="961949"/>
          </a:xfrm>
          <a:prstGeom prst="roundRect">
            <a:avLst>
              <a:gd name="adj" fmla="val 11294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4" name="Shape 32"/>
          <p:cNvSpPr/>
          <p:nvPr/>
        </p:nvSpPr>
        <p:spPr>
          <a:xfrm>
            <a:off x="1371600" y="4713732"/>
            <a:ext cx="47549" cy="961949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55" name="Text 33"/>
          <p:cNvSpPr txBox="1"/>
          <p:nvPr/>
        </p:nvSpPr>
        <p:spPr>
          <a:xfrm>
            <a:off x="9038844" y="4008730"/>
            <a:ext cx="2138782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Validated medical documents (.txt/.docx)</a:t>
            </a:r>
            <a:endParaRPr lang="en-US" sz="1000" dirty="0"/>
          </a:p>
        </p:txBody>
      </p:sp>
      <p:pic>
        <p:nvPicPr>
          <p:cNvPr id="56" name="Image 20" descr="preencoded.png"/>
          <p:cNvPicPr>
            <a:picLocks noChangeAspect="1"/>
          </p:cNvPicPr>
          <p:nvPr/>
        </p:nvPicPr>
        <p:blipFill>
          <a:blip r:embed="rId18"/>
          <a:srcRect t="-5570" b="-5570"/>
          <a:stretch/>
        </p:blipFill>
        <p:spPr>
          <a:xfrm>
            <a:off x="1571854" y="4903927"/>
            <a:ext cx="428854" cy="381305"/>
          </a:xfrm>
          <a:prstGeom prst="rect">
            <a:avLst/>
          </a:prstGeom>
        </p:spPr>
      </p:pic>
      <p:sp>
        <p:nvSpPr>
          <p:cNvPr id="57" name="Text 34"/>
          <p:cNvSpPr txBox="1"/>
          <p:nvPr/>
        </p:nvSpPr>
        <p:spPr>
          <a:xfrm>
            <a:off x="2152498" y="4894783"/>
            <a:ext cx="79552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Backend</a:t>
            </a:r>
            <a:endParaRPr lang="en-US" sz="1300" dirty="0"/>
          </a:p>
        </p:txBody>
      </p:sp>
      <p:sp>
        <p:nvSpPr>
          <p:cNvPr id="58" name="Text 35"/>
          <p:cNvSpPr txBox="1"/>
          <p:nvPr/>
        </p:nvSpPr>
        <p:spPr>
          <a:xfrm>
            <a:off x="2152498" y="5123383"/>
            <a:ext cx="21387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PHP-based processing system</a:t>
            </a:r>
            <a:endParaRPr lang="en-US" sz="1000" dirty="0"/>
          </a:p>
        </p:txBody>
      </p:sp>
      <p:pic>
        <p:nvPicPr>
          <p:cNvPr id="59" name="Image 21" descr="preencoded.png"/>
          <p:cNvPicPr>
            <a:picLocks noChangeAspect="1"/>
          </p:cNvPicPr>
          <p:nvPr/>
        </p:nvPicPr>
        <p:blipFill>
          <a:blip r:embed="rId19"/>
          <a:srcRect t="-5600" b="-5600"/>
          <a:stretch/>
        </p:blipFill>
        <p:spPr>
          <a:xfrm>
            <a:off x="5076749" y="5003597"/>
            <a:ext cx="342900" cy="381305"/>
          </a:xfrm>
          <a:prstGeom prst="rect">
            <a:avLst/>
          </a:prstGeom>
        </p:spPr>
      </p:pic>
      <p:sp>
        <p:nvSpPr>
          <p:cNvPr id="60" name="Text 36"/>
          <p:cNvSpPr txBox="1"/>
          <p:nvPr/>
        </p:nvSpPr>
        <p:spPr>
          <a:xfrm>
            <a:off x="5572354" y="5123383"/>
            <a:ext cx="2100377" cy="391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MySQL for conversation logs &amp; analytics</a:t>
            </a:r>
            <a:endParaRPr lang="en-US" sz="1000" dirty="0"/>
          </a:p>
        </p:txBody>
      </p:sp>
      <p:sp>
        <p:nvSpPr>
          <p:cNvPr id="61" name="Shape 37"/>
          <p:cNvSpPr/>
          <p:nvPr/>
        </p:nvSpPr>
        <p:spPr>
          <a:xfrm>
            <a:off x="8438737" y="5123383"/>
            <a:ext cx="3333902" cy="1104595"/>
          </a:xfrm>
          <a:prstGeom prst="roundRect">
            <a:avLst>
              <a:gd name="adj" fmla="val 7136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2" name="Text 38"/>
          <p:cNvSpPr txBox="1"/>
          <p:nvPr/>
        </p:nvSpPr>
        <p:spPr>
          <a:xfrm>
            <a:off x="8564951" y="5285232"/>
            <a:ext cx="3038551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System architecture built for reliability and scale: 50M+ messages capacity with 99.9% uptime guarantee</a:t>
            </a:r>
            <a:endParaRPr lang="en-US" sz="1200" dirty="0"/>
          </a:p>
        </p:txBody>
      </p:sp>
      <p:sp>
        <p:nvSpPr>
          <p:cNvPr id="63" name="Text 39"/>
          <p:cNvSpPr txBox="1"/>
          <p:nvPr/>
        </p:nvSpPr>
        <p:spPr>
          <a:xfrm>
            <a:off x="10964178" y="5932169"/>
            <a:ext cx="5340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</a:t>
            </a:r>
            <a:endParaRPr lang="en-US" sz="900" dirty="0"/>
          </a:p>
        </p:txBody>
      </p:sp>
      <p:sp>
        <p:nvSpPr>
          <p:cNvPr id="64" name="Shape 40"/>
          <p:cNvSpPr/>
          <p:nvPr/>
        </p:nvSpPr>
        <p:spPr>
          <a:xfrm>
            <a:off x="1676095" y="5904281"/>
            <a:ext cx="6400800" cy="761695"/>
          </a:xfrm>
          <a:prstGeom prst="roundRect">
            <a:avLst>
              <a:gd name="adj" fmla="val 12005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65" name="Shape 41"/>
          <p:cNvSpPr/>
          <p:nvPr/>
        </p:nvSpPr>
        <p:spPr>
          <a:xfrm>
            <a:off x="1676095" y="5904281"/>
            <a:ext cx="38405" cy="761695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66" name="Image 22" descr="preencoded.png"/>
          <p:cNvPicPr>
            <a:picLocks noChangeAspect="1"/>
          </p:cNvPicPr>
          <p:nvPr/>
        </p:nvPicPr>
        <p:blipFill>
          <a:blip r:embed="rId20"/>
          <a:srcRect t="-20192" b="-20192"/>
          <a:stretch/>
        </p:blipFill>
        <p:spPr>
          <a:xfrm>
            <a:off x="1867205" y="6094476"/>
            <a:ext cx="190195" cy="267005"/>
          </a:xfrm>
          <a:prstGeom prst="rect">
            <a:avLst/>
          </a:prstGeom>
        </p:spPr>
      </p:pic>
      <p:sp>
        <p:nvSpPr>
          <p:cNvPr id="67" name="Text 42"/>
          <p:cNvSpPr txBox="1"/>
          <p:nvPr/>
        </p:nvSpPr>
        <p:spPr>
          <a:xfrm>
            <a:off x="2171700" y="6056986"/>
            <a:ext cx="58201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Integration with existing WHO guidelines, Kemenkes protocols, and medical literature ensures clinically validated responses in all interactions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6858000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822960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1714500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438705" y="4114800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887054" y="3086100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1828800" y="4914900"/>
            <a:ext cx="286207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38887" r="-38887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4329684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Features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7458761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Advanced capabilities powered by validated health knowledge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499616"/>
            <a:ext cx="3333902" cy="1619402"/>
          </a:xfrm>
          <a:prstGeom prst="roundRect">
            <a:avLst>
              <a:gd name="adj" fmla="val 398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499616"/>
            <a:ext cx="47549" cy="1619402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9"/>
          <a:srcRect t="-9587" b="-9587"/>
          <a:stretch/>
        </p:blipFill>
        <p:spPr>
          <a:xfrm>
            <a:off x="1571854" y="1651406"/>
            <a:ext cx="323698" cy="342900"/>
          </a:xfrm>
          <a:prstGeom prst="rect">
            <a:avLst/>
          </a:prstGeom>
        </p:spPr>
      </p:pic>
      <p:sp>
        <p:nvSpPr>
          <p:cNvPr id="15" name="Shape 6"/>
          <p:cNvSpPr/>
          <p:nvPr/>
        </p:nvSpPr>
        <p:spPr>
          <a:xfrm>
            <a:off x="4889297" y="1499616"/>
            <a:ext cx="3333902" cy="1619402"/>
          </a:xfrm>
          <a:prstGeom prst="roundRect">
            <a:avLst>
              <a:gd name="adj" fmla="val 398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7"/>
          <p:cNvSpPr/>
          <p:nvPr/>
        </p:nvSpPr>
        <p:spPr>
          <a:xfrm>
            <a:off x="4889297" y="1499616"/>
            <a:ext cx="47549" cy="16194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7" name="Shape 8"/>
          <p:cNvSpPr/>
          <p:nvPr/>
        </p:nvSpPr>
        <p:spPr>
          <a:xfrm>
            <a:off x="8406994" y="1499616"/>
            <a:ext cx="3333902" cy="1619402"/>
          </a:xfrm>
          <a:prstGeom prst="roundRect">
            <a:avLst>
              <a:gd name="adj" fmla="val 3986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9"/>
          <p:cNvSpPr/>
          <p:nvPr/>
        </p:nvSpPr>
        <p:spPr>
          <a:xfrm>
            <a:off x="8406994" y="1499616"/>
            <a:ext cx="47549" cy="1619402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19" name="Shape 10"/>
          <p:cNvSpPr/>
          <p:nvPr/>
        </p:nvSpPr>
        <p:spPr>
          <a:xfrm>
            <a:off x="1371600" y="3309214"/>
            <a:ext cx="3333902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1"/>
          <p:cNvSpPr/>
          <p:nvPr/>
        </p:nvSpPr>
        <p:spPr>
          <a:xfrm>
            <a:off x="1371600" y="3309214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1" name="Shape 12"/>
          <p:cNvSpPr/>
          <p:nvPr/>
        </p:nvSpPr>
        <p:spPr>
          <a:xfrm>
            <a:off x="4889297" y="3309214"/>
            <a:ext cx="3333902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13"/>
          <p:cNvSpPr/>
          <p:nvPr/>
        </p:nvSpPr>
        <p:spPr>
          <a:xfrm>
            <a:off x="4889297" y="3309214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sp>
        <p:nvSpPr>
          <p:cNvPr id="23" name="Text 14"/>
          <p:cNvSpPr txBox="1"/>
          <p:nvPr/>
        </p:nvSpPr>
        <p:spPr>
          <a:xfrm>
            <a:off x="2009851" y="1709014"/>
            <a:ext cx="19531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1. Symptom Analysis</a:t>
            </a:r>
            <a:endParaRPr lang="en-US" sz="1500" dirty="0"/>
          </a:p>
        </p:txBody>
      </p:sp>
      <p:sp>
        <p:nvSpPr>
          <p:cNvPr id="24" name="Text 15"/>
          <p:cNvSpPr txBox="1"/>
          <p:nvPr/>
        </p:nvSpPr>
        <p:spPr>
          <a:xfrm>
            <a:off x="5489143" y="1709014"/>
            <a:ext cx="18388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2. Risk Assessment</a:t>
            </a:r>
            <a:endParaRPr lang="en-US" sz="1500" dirty="0"/>
          </a:p>
        </p:txBody>
      </p:sp>
      <p:sp>
        <p:nvSpPr>
          <p:cNvPr id="25" name="Text 16"/>
          <p:cNvSpPr txBox="1"/>
          <p:nvPr/>
        </p:nvSpPr>
        <p:spPr>
          <a:xfrm>
            <a:off x="5489143" y="3518611"/>
            <a:ext cx="21909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5. Emergency Detection</a:t>
            </a:r>
            <a:endParaRPr lang="en-US" sz="1500" dirty="0"/>
          </a:p>
        </p:txBody>
      </p:sp>
      <p:sp>
        <p:nvSpPr>
          <p:cNvPr id="26" name="Text 17"/>
          <p:cNvSpPr txBox="1"/>
          <p:nvPr/>
        </p:nvSpPr>
        <p:spPr>
          <a:xfrm>
            <a:off x="1571854" y="2108606"/>
            <a:ext cx="3079699" cy="848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Pattern recognition for disease indicators, comparing user symptoms against validated medical knowledge to identify potential health issues</a:t>
            </a:r>
            <a:endParaRPr lang="en-US" sz="11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10"/>
          <a:srcRect t="-9904" b="-9904"/>
          <a:stretch/>
        </p:blipFill>
        <p:spPr>
          <a:xfrm>
            <a:off x="5089550" y="1651406"/>
            <a:ext cx="286207" cy="342900"/>
          </a:xfrm>
          <a:prstGeom prst="rect">
            <a:avLst/>
          </a:prstGeom>
        </p:spPr>
      </p:pic>
      <p:sp>
        <p:nvSpPr>
          <p:cNvPr id="28" name="Text 18"/>
          <p:cNvSpPr txBox="1"/>
          <p:nvPr/>
        </p:nvSpPr>
        <p:spPr>
          <a:xfrm>
            <a:off x="5089550" y="2108606"/>
            <a:ext cx="3060497" cy="848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Severity scoring based on medical protocols to determine urgency level and provide appropriate guidance for medical intervention</a:t>
            </a:r>
            <a:endParaRPr lang="en-US" sz="1100" dirty="0"/>
          </a:p>
        </p:txBody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rcRect t="-10540" b="-10540"/>
          <a:stretch/>
        </p:blipFill>
        <p:spPr>
          <a:xfrm>
            <a:off x="8607247" y="1651406"/>
            <a:ext cx="247802" cy="342900"/>
          </a:xfrm>
          <a:prstGeom prst="rect">
            <a:avLst/>
          </a:prstGeom>
        </p:spPr>
      </p:pic>
      <p:sp>
        <p:nvSpPr>
          <p:cNvPr id="30" name="Text 19"/>
          <p:cNvSpPr txBox="1"/>
          <p:nvPr/>
        </p:nvSpPr>
        <p:spPr>
          <a:xfrm>
            <a:off x="8969350" y="1709014"/>
            <a:ext cx="208666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3. Educational Content</a:t>
            </a:r>
            <a:endParaRPr lang="en-US" sz="1500" dirty="0"/>
          </a:p>
        </p:txBody>
      </p:sp>
      <p:sp>
        <p:nvSpPr>
          <p:cNvPr id="31" name="Text 20"/>
          <p:cNvSpPr txBox="1"/>
          <p:nvPr/>
        </p:nvSpPr>
        <p:spPr>
          <a:xfrm>
            <a:off x="2048256" y="3518611"/>
            <a:ext cx="17337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4. Referral System</a:t>
            </a:r>
            <a:endParaRPr lang="en-US" sz="1500" dirty="0"/>
          </a:p>
        </p:txBody>
      </p:sp>
      <p:sp>
        <p:nvSpPr>
          <p:cNvPr id="32" name="Text 21"/>
          <p:cNvSpPr txBox="1"/>
          <p:nvPr/>
        </p:nvSpPr>
        <p:spPr>
          <a:xfrm>
            <a:off x="8607247" y="2108606"/>
            <a:ext cx="2946197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Simplified medical explanations in plain Bahasa Indonesia to improve health literacy and patient understanding</a:t>
            </a:r>
            <a:endParaRPr lang="en-US" sz="11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12"/>
          <a:srcRect t="-9186" b="-9186"/>
          <a:stretch/>
        </p:blipFill>
        <p:spPr>
          <a:xfrm>
            <a:off x="1571854" y="3461004"/>
            <a:ext cx="362102" cy="342900"/>
          </a:xfrm>
          <a:prstGeom prst="rect">
            <a:avLst/>
          </a:prstGeom>
        </p:spPr>
      </p:pic>
      <p:sp>
        <p:nvSpPr>
          <p:cNvPr id="34" name="Text 22"/>
          <p:cNvSpPr txBox="1"/>
          <p:nvPr/>
        </p:nvSpPr>
        <p:spPr>
          <a:xfrm>
            <a:off x="1571854" y="3918204"/>
            <a:ext cx="2812694" cy="848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Nearest healthcare facility recommendations based on user location and appropriate level of care required</a:t>
            </a:r>
            <a:endParaRPr lang="en-US" sz="1100" dirty="0"/>
          </a:p>
        </p:txBody>
      </p:sp>
      <p:pic>
        <p:nvPicPr>
          <p:cNvPr id="35" name="Image 10" descr="preencoded.png"/>
          <p:cNvPicPr>
            <a:picLocks noChangeAspect="1"/>
          </p:cNvPicPr>
          <p:nvPr/>
        </p:nvPicPr>
        <p:blipFill>
          <a:blip r:embed="rId13"/>
          <a:srcRect t="-9904" b="-9904"/>
          <a:stretch/>
        </p:blipFill>
        <p:spPr>
          <a:xfrm>
            <a:off x="5089550" y="3461004"/>
            <a:ext cx="286207" cy="342900"/>
          </a:xfrm>
          <a:prstGeom prst="rect">
            <a:avLst/>
          </a:prstGeom>
        </p:spPr>
      </p:pic>
      <p:sp>
        <p:nvSpPr>
          <p:cNvPr id="36" name="Text 23"/>
          <p:cNvSpPr txBox="1"/>
          <p:nvPr/>
        </p:nvSpPr>
        <p:spPr>
          <a:xfrm>
            <a:off x="5089550" y="3918204"/>
            <a:ext cx="2756002" cy="6291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A4A4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 condition identification with immediate response protocols for potentially life-threatening situations</a:t>
            </a:r>
            <a:endParaRPr lang="en-US" sz="1100" dirty="0"/>
          </a:p>
        </p:txBody>
      </p:sp>
      <p:sp>
        <p:nvSpPr>
          <p:cNvPr id="37" name="Shape 24"/>
          <p:cNvSpPr/>
          <p:nvPr/>
        </p:nvSpPr>
        <p:spPr>
          <a:xfrm>
            <a:off x="8406994" y="3309214"/>
            <a:ext cx="3333902" cy="1981505"/>
          </a:xfrm>
          <a:prstGeom prst="roundRect">
            <a:avLst>
              <a:gd name="adj" fmla="val 2662"/>
            </a:avLst>
          </a:prstGeom>
          <a:solidFill>
            <a:srgbClr val="FFFFFF"/>
          </a:solidFill>
          <a:ln/>
          <a:effectLst>
            <a:outerShdw blurRad="635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8" name="Shape 25"/>
          <p:cNvSpPr/>
          <p:nvPr/>
        </p:nvSpPr>
        <p:spPr>
          <a:xfrm>
            <a:off x="8406994" y="3309214"/>
            <a:ext cx="47549" cy="1981505"/>
          </a:xfrm>
          <a:prstGeom prst="rect">
            <a:avLst/>
          </a:prstGeom>
          <a:solidFill>
            <a:srgbClr val="25D366"/>
          </a:solidFill>
          <a:ln/>
        </p:spPr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14"/>
          <a:srcRect t="-9904" b="-9904"/>
          <a:stretch/>
        </p:blipFill>
        <p:spPr>
          <a:xfrm>
            <a:off x="8607247" y="3461004"/>
            <a:ext cx="286207" cy="342900"/>
          </a:xfrm>
          <a:prstGeom prst="rect">
            <a:avLst/>
          </a:prstGeom>
        </p:spPr>
      </p:pic>
      <p:sp>
        <p:nvSpPr>
          <p:cNvPr id="40" name="Text 26"/>
          <p:cNvSpPr txBox="1"/>
          <p:nvPr/>
        </p:nvSpPr>
        <p:spPr>
          <a:xfrm>
            <a:off x="9007754" y="3518611"/>
            <a:ext cx="18388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75E54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Knowledge Sources</a:t>
            </a:r>
            <a:endParaRPr lang="en-US" sz="1500" dirty="0"/>
          </a:p>
        </p:txBody>
      </p:sp>
      <p:sp>
        <p:nvSpPr>
          <p:cNvPr id="41" name="Text 27"/>
          <p:cNvSpPr txBox="1"/>
          <p:nvPr/>
        </p:nvSpPr>
        <p:spPr>
          <a:xfrm>
            <a:off x="9218066" y="4909414"/>
            <a:ext cx="21241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Evidence-based protocols</a:t>
            </a:r>
            <a:endParaRPr lang="en-US" sz="1200" dirty="0"/>
          </a:p>
        </p:txBody>
      </p:sp>
      <p:sp>
        <p:nvSpPr>
          <p:cNvPr id="42" name="Shape 28"/>
          <p:cNvSpPr/>
          <p:nvPr/>
        </p:nvSpPr>
        <p:spPr>
          <a:xfrm>
            <a:off x="8607247" y="3899916"/>
            <a:ext cx="437998" cy="209398"/>
          </a:xfrm>
          <a:prstGeom prst="roundRect">
            <a:avLst>
              <a:gd name="adj" fmla="val 238189"/>
            </a:avLst>
          </a:prstGeom>
          <a:solidFill>
            <a:srgbClr val="128C7E"/>
          </a:solidFill>
          <a:ln/>
        </p:spPr>
      </p:sp>
      <p:sp>
        <p:nvSpPr>
          <p:cNvPr id="43" name="Shape 29"/>
          <p:cNvSpPr/>
          <p:nvPr/>
        </p:nvSpPr>
        <p:spPr>
          <a:xfrm>
            <a:off x="8607247" y="4166006"/>
            <a:ext cx="743407" cy="209398"/>
          </a:xfrm>
          <a:prstGeom prst="roundRect">
            <a:avLst>
              <a:gd name="adj" fmla="val 238189"/>
            </a:avLst>
          </a:prstGeom>
          <a:solidFill>
            <a:srgbClr val="128C7E"/>
          </a:solidFill>
          <a:ln/>
        </p:spPr>
      </p:sp>
      <p:sp>
        <p:nvSpPr>
          <p:cNvPr id="44" name="Shape 30"/>
          <p:cNvSpPr/>
          <p:nvPr/>
        </p:nvSpPr>
        <p:spPr>
          <a:xfrm>
            <a:off x="8607247" y="4661611"/>
            <a:ext cx="609905" cy="209398"/>
          </a:xfrm>
          <a:prstGeom prst="roundRect">
            <a:avLst>
              <a:gd name="adj" fmla="val 238189"/>
            </a:avLst>
          </a:prstGeom>
          <a:solidFill>
            <a:srgbClr val="128C7E"/>
          </a:solidFill>
          <a:ln/>
        </p:spPr>
      </p:sp>
      <p:sp>
        <p:nvSpPr>
          <p:cNvPr id="45" name="Shape 31"/>
          <p:cNvSpPr/>
          <p:nvPr/>
        </p:nvSpPr>
        <p:spPr>
          <a:xfrm>
            <a:off x="8607247" y="4928616"/>
            <a:ext cx="580644" cy="209398"/>
          </a:xfrm>
          <a:prstGeom prst="roundRect">
            <a:avLst>
              <a:gd name="adj" fmla="val 238189"/>
            </a:avLst>
          </a:prstGeom>
          <a:solidFill>
            <a:srgbClr val="128C7E"/>
          </a:solidFill>
          <a:ln/>
        </p:spPr>
      </p:sp>
      <p:sp>
        <p:nvSpPr>
          <p:cNvPr id="46" name="Text 32"/>
          <p:cNvSpPr txBox="1"/>
          <p:nvPr/>
        </p:nvSpPr>
        <p:spPr>
          <a:xfrm>
            <a:off x="8683142" y="3918204"/>
            <a:ext cx="372161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</a:t>
            </a:r>
            <a:endParaRPr lang="en-US" sz="900" dirty="0"/>
          </a:p>
        </p:txBody>
      </p:sp>
      <p:sp>
        <p:nvSpPr>
          <p:cNvPr id="47" name="Text 33"/>
          <p:cNvSpPr txBox="1"/>
          <p:nvPr/>
        </p:nvSpPr>
        <p:spPr>
          <a:xfrm>
            <a:off x="8683142" y="4185209"/>
            <a:ext cx="676656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Kemenkes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8683142" y="4680814"/>
            <a:ext cx="543154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</a:t>
            </a:r>
            <a:endParaRPr lang="en-US" sz="900" dirty="0"/>
          </a:p>
        </p:txBody>
      </p:sp>
      <p:sp>
        <p:nvSpPr>
          <p:cNvPr id="49" name="Text 35"/>
          <p:cNvSpPr txBox="1"/>
          <p:nvPr/>
        </p:nvSpPr>
        <p:spPr>
          <a:xfrm>
            <a:off x="8683142" y="4946904"/>
            <a:ext cx="514807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Clinical</a:t>
            </a:r>
            <a:endParaRPr lang="en-US" sz="900" dirty="0"/>
          </a:p>
        </p:txBody>
      </p:sp>
      <p:sp>
        <p:nvSpPr>
          <p:cNvPr id="50" name="Text 36"/>
          <p:cNvSpPr txBox="1"/>
          <p:nvPr/>
        </p:nvSpPr>
        <p:spPr>
          <a:xfrm>
            <a:off x="9078163" y="3880714"/>
            <a:ext cx="19623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Global health standards</a:t>
            </a:r>
            <a:endParaRPr lang="en-US" sz="1200" dirty="0"/>
          </a:p>
        </p:txBody>
      </p:sp>
      <p:sp>
        <p:nvSpPr>
          <p:cNvPr id="51" name="Text 37"/>
          <p:cNvSpPr txBox="1"/>
          <p:nvPr/>
        </p:nvSpPr>
        <p:spPr>
          <a:xfrm>
            <a:off x="8607247" y="4146804"/>
            <a:ext cx="292425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Indonesian health ministry guidelines</a:t>
            </a:r>
            <a:endParaRPr lang="en-US" sz="1200" dirty="0"/>
          </a:p>
        </p:txBody>
      </p:sp>
      <p:sp>
        <p:nvSpPr>
          <p:cNvPr id="52" name="Text 38"/>
          <p:cNvSpPr txBox="1"/>
          <p:nvPr/>
        </p:nvSpPr>
        <p:spPr>
          <a:xfrm>
            <a:off x="9247327" y="4642409"/>
            <a:ext cx="19623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Peer-reviewed literature</a:t>
            </a:r>
            <a:endParaRPr lang="en-US" sz="1200" dirty="0"/>
          </a:p>
        </p:txBody>
      </p:sp>
      <p:sp>
        <p:nvSpPr>
          <p:cNvPr id="53" name="Shape 39"/>
          <p:cNvSpPr/>
          <p:nvPr/>
        </p:nvSpPr>
        <p:spPr>
          <a:xfrm>
            <a:off x="7944307" y="2889504"/>
            <a:ext cx="3333902" cy="1790395"/>
          </a:xfrm>
          <a:prstGeom prst="roundRect">
            <a:avLst>
              <a:gd name="adj" fmla="val 2717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4" name="Text 40"/>
          <p:cNvSpPr txBox="1"/>
          <p:nvPr/>
        </p:nvSpPr>
        <p:spPr>
          <a:xfrm>
            <a:off x="8096098" y="3003804"/>
            <a:ext cx="2905963" cy="1362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⚠️ EMERGENCY DETECTED: Your symptoms suggest a possible heart attack requiring immediate medical attention. Please go to the nearest emergency room or call emergency services (118/119) immediately.</a:t>
            </a:r>
            <a:endParaRPr lang="en-US" sz="1200" dirty="0"/>
          </a:p>
        </p:txBody>
      </p:sp>
      <p:sp>
        <p:nvSpPr>
          <p:cNvPr id="55" name="Text 41"/>
          <p:cNvSpPr txBox="1"/>
          <p:nvPr/>
        </p:nvSpPr>
        <p:spPr>
          <a:xfrm>
            <a:off x="8096098" y="4404665"/>
            <a:ext cx="1305763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AI (SehatKu)</a:t>
            </a:r>
            <a:endParaRPr lang="en-US" sz="900" dirty="0"/>
          </a:p>
        </p:txBody>
      </p:sp>
      <p:sp>
        <p:nvSpPr>
          <p:cNvPr id="56" name="Text 42"/>
          <p:cNvSpPr txBox="1"/>
          <p:nvPr/>
        </p:nvSpPr>
        <p:spPr>
          <a:xfrm>
            <a:off x="10456164" y="4404665"/>
            <a:ext cx="7626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 ✓✓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9868205"/>
          </a:xfrm>
          <a:prstGeom prst="rect">
            <a:avLst/>
          </a:prstGeom>
          <a:solidFill>
            <a:srgbClr val="ECE5D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61695" cy="9868205"/>
          </a:xfrm>
          <a:prstGeom prst="rect">
            <a:avLst/>
          </a:prstGeom>
          <a:solidFill>
            <a:srgbClr val="075E54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988345" y="1479499"/>
            <a:ext cx="228600" cy="22860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10077602" y="2958998"/>
            <a:ext cx="286207" cy="22860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7695" y="6409944"/>
            <a:ext cx="228600" cy="228600"/>
          </a:xfrm>
          <a:prstGeom prst="rect">
            <a:avLst/>
          </a:prstGeom>
        </p:spPr>
      </p:pic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8277149" y="4931359"/>
            <a:ext cx="256946" cy="2286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/>
          <a:srcRect t="-44" b="-44"/>
          <a:stretch/>
        </p:blipFill>
        <p:spPr>
          <a:xfrm>
            <a:off x="1828800" y="7660843"/>
            <a:ext cx="256946" cy="228600"/>
          </a:xfrm>
          <a:prstGeom prst="rect">
            <a:avLst/>
          </a:prstGeom>
        </p:spPr>
      </p:pic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8">
            <a:alphaModFix amt="5000"/>
          </a:blip>
          <a:srcRect l="-11773" r="-11773"/>
          <a:stretch/>
        </p:blipFill>
        <p:spPr>
          <a:xfrm>
            <a:off x="0" y="0"/>
            <a:ext cx="12191695" cy="9868205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371600" y="314554"/>
            <a:ext cx="6130138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dirty="0">
                <a:solidFill>
                  <a:srgbClr val="075E54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Product Demo: User Journey</a:t>
            </a:r>
            <a:endParaRPr lang="en-US" sz="3100" dirty="0"/>
          </a:p>
        </p:txBody>
      </p:sp>
      <p:sp>
        <p:nvSpPr>
          <p:cNvPr id="11" name="Text 3"/>
          <p:cNvSpPr txBox="1"/>
          <p:nvPr/>
        </p:nvSpPr>
        <p:spPr>
          <a:xfrm>
            <a:off x="1371600" y="963778"/>
            <a:ext cx="7925105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128C7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health consultation through familiar WhatsApp interface</a:t>
            </a:r>
            <a:endParaRPr lang="en-US" sz="1800" dirty="0"/>
          </a:p>
        </p:txBody>
      </p:sp>
      <p:sp>
        <p:nvSpPr>
          <p:cNvPr id="12" name="Shape 4"/>
          <p:cNvSpPr/>
          <p:nvPr/>
        </p:nvSpPr>
        <p:spPr>
          <a:xfrm>
            <a:off x="1371600" y="1499616"/>
            <a:ext cx="10362895" cy="6143854"/>
          </a:xfrm>
          <a:prstGeom prst="roundRect">
            <a:avLst>
              <a:gd name="adj" fmla="val 185"/>
            </a:avLst>
          </a:prstGeom>
          <a:solidFill>
            <a:srgbClr val="FFFFFF"/>
          </a:solidFill>
          <a:ln/>
          <a:effectLst>
            <a:outerShdw blurRad="76200" dist="381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5"/>
          <p:cNvSpPr/>
          <p:nvPr/>
        </p:nvSpPr>
        <p:spPr>
          <a:xfrm>
            <a:off x="1371600" y="1499616"/>
            <a:ext cx="10362895" cy="571500"/>
          </a:xfrm>
          <a:prstGeom prst="rect">
            <a:avLst/>
          </a:prstGeom>
          <a:solidFill>
            <a:srgbClr val="128C7E"/>
          </a:solidFill>
          <a:ln/>
        </p:spPr>
      </p:sp>
      <p:sp>
        <p:nvSpPr>
          <p:cNvPr id="14" name="Shape 6"/>
          <p:cNvSpPr/>
          <p:nvPr/>
        </p:nvSpPr>
        <p:spPr>
          <a:xfrm>
            <a:off x="1524305" y="1594714"/>
            <a:ext cx="381305" cy="381305"/>
          </a:xfrm>
          <a:prstGeom prst="roundRect">
            <a:avLst>
              <a:gd name="adj" fmla="val 239808"/>
            </a:avLst>
          </a:prstGeom>
          <a:solidFill>
            <a:srgbClr val="E5E7EB"/>
          </a:solidFill>
          <a:ln/>
        </p:spPr>
      </p:sp>
      <p:pic>
        <p:nvPicPr>
          <p:cNvPr id="15" name="Image 6" descr="preencoded.png"/>
          <p:cNvPicPr>
            <a:picLocks noChangeAspect="1"/>
          </p:cNvPicPr>
          <p:nvPr/>
        </p:nvPicPr>
        <p:blipFill>
          <a:blip r:embed="rId9"/>
          <a:srcRect t="-26042" b="-26042"/>
          <a:stretch/>
        </p:blipFill>
        <p:spPr>
          <a:xfrm>
            <a:off x="1604772" y="1651406"/>
            <a:ext cx="219456" cy="267005"/>
          </a:xfrm>
          <a:prstGeom prst="rect">
            <a:avLst/>
          </a:prstGeom>
        </p:spPr>
      </p:pic>
      <p:sp>
        <p:nvSpPr>
          <p:cNvPr id="16" name="Text 7"/>
          <p:cNvSpPr txBox="1"/>
          <p:nvPr/>
        </p:nvSpPr>
        <p:spPr>
          <a:xfrm>
            <a:off x="2018995" y="1594714"/>
            <a:ext cx="16962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SehatKu AI Assistant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2018995" y="1813255"/>
            <a:ext cx="1752905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1FAE5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Online | Responds in seconds</a:t>
            </a:r>
            <a:endParaRPr lang="en-US" sz="900" dirty="0"/>
          </a:p>
        </p:txBody>
      </p:sp>
      <p:sp>
        <p:nvSpPr>
          <p:cNvPr id="18" name="Shape 9"/>
          <p:cNvSpPr/>
          <p:nvPr/>
        </p:nvSpPr>
        <p:spPr>
          <a:xfrm>
            <a:off x="1371600" y="2071116"/>
            <a:ext cx="10362895" cy="5572354"/>
          </a:xfrm>
          <a:prstGeom prst="rect">
            <a:avLst/>
          </a:prstGeom>
          <a:solidFill>
            <a:srgbClr val="E5DDD5"/>
          </a:solidFill>
          <a:ln/>
        </p:spPr>
      </p:sp>
      <p:sp>
        <p:nvSpPr>
          <p:cNvPr id="19" name="Shape 10"/>
          <p:cNvSpPr/>
          <p:nvPr/>
        </p:nvSpPr>
        <p:spPr>
          <a:xfrm>
            <a:off x="3535985" y="2222906"/>
            <a:ext cx="8048549" cy="381305"/>
          </a:xfrm>
          <a:prstGeom prst="roundRect">
            <a:avLst>
              <a:gd name="adj" fmla="val 44964"/>
            </a:avLst>
          </a:prstGeom>
          <a:solidFill>
            <a:srgbClr val="DCF8C6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Text 11"/>
          <p:cNvSpPr txBox="1"/>
          <p:nvPr/>
        </p:nvSpPr>
        <p:spPr>
          <a:xfrm>
            <a:off x="3650285" y="2299716"/>
            <a:ext cx="42391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Saya sering sesak nafas dan dada sakit, apa artinya?</a:t>
            </a:r>
            <a:endParaRPr lang="en-US" sz="1200" dirty="0"/>
          </a:p>
        </p:txBody>
      </p:sp>
      <p:sp>
        <p:nvSpPr>
          <p:cNvPr id="21" name="Text 12"/>
          <p:cNvSpPr txBox="1"/>
          <p:nvPr/>
        </p:nvSpPr>
        <p:spPr>
          <a:xfrm>
            <a:off x="11172139" y="2623414"/>
            <a:ext cx="498348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C8C8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10:41 AM</a:t>
            </a:r>
            <a:endParaRPr lang="en-US" sz="800" dirty="0"/>
          </a:p>
        </p:txBody>
      </p:sp>
      <p:sp>
        <p:nvSpPr>
          <p:cNvPr id="22" name="Shape 13"/>
          <p:cNvSpPr/>
          <p:nvPr/>
        </p:nvSpPr>
        <p:spPr>
          <a:xfrm>
            <a:off x="1524305" y="2894990"/>
            <a:ext cx="8048549" cy="4304995"/>
          </a:xfrm>
          <a:prstGeom prst="roundRect">
            <a:avLst>
              <a:gd name="adj" fmla="val 352"/>
            </a:avLst>
          </a:prstGeom>
          <a:solidFill>
            <a:srgbClr val="FFFFFF"/>
          </a:solidFill>
          <a:ln/>
          <a:effectLst>
            <a:outerShdw blurRad="12700" dist="12700" dir="54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Text 14"/>
          <p:cNvSpPr txBox="1"/>
          <p:nvPr/>
        </p:nvSpPr>
        <p:spPr>
          <a:xfrm>
            <a:off x="1638605" y="2970886"/>
            <a:ext cx="76297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Gejala yang Anda sebutkan bisa mengindikasikan beberapa kondisi terkait jantung. Berdasarkan panduan medis:</a:t>
            </a:r>
            <a:endParaRPr lang="en-US" sz="1200" dirty="0"/>
          </a:p>
        </p:txBody>
      </p:sp>
      <p:sp>
        <p:nvSpPr>
          <p:cNvPr id="24" name="Text 15"/>
          <p:cNvSpPr txBox="1"/>
          <p:nvPr/>
        </p:nvSpPr>
        <p:spPr>
          <a:xfrm>
            <a:off x="1638605" y="3542386"/>
            <a:ext cx="16669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🔍 ANALISIS GEJALA:</a:t>
            </a:r>
            <a:endParaRPr lang="en-US" sz="1200" dirty="0"/>
          </a:p>
        </p:txBody>
      </p:sp>
      <p:sp>
        <p:nvSpPr>
          <p:cNvPr id="25" name="Text 16"/>
          <p:cNvSpPr txBox="1"/>
          <p:nvPr/>
        </p:nvSpPr>
        <p:spPr>
          <a:xfrm>
            <a:off x="1828800" y="3809390"/>
            <a:ext cx="51627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Sesak nafas + nyeri dada = kemungkinan masalah kardiovaskular</a:t>
            </a:r>
            <a:endParaRPr lang="en-US" sz="1200" dirty="0"/>
          </a:p>
        </p:txBody>
      </p:sp>
      <p:sp>
        <p:nvSpPr>
          <p:cNvPr id="26" name="Text 17"/>
          <p:cNvSpPr txBox="1"/>
          <p:nvPr/>
        </p:nvSpPr>
        <p:spPr>
          <a:xfrm>
            <a:off x="1828800" y="4037990"/>
            <a:ext cx="29434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Perlu evaluasi lebih lanjut oleh dokter</a:t>
            </a:r>
            <a:endParaRPr lang="en-US" sz="1200" dirty="0"/>
          </a:p>
        </p:txBody>
      </p:sp>
      <p:sp>
        <p:nvSpPr>
          <p:cNvPr id="27" name="Text 18"/>
          <p:cNvSpPr txBox="1"/>
          <p:nvPr/>
        </p:nvSpPr>
        <p:spPr>
          <a:xfrm>
            <a:off x="1828800" y="4646981"/>
            <a:ext cx="31437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Segera konsultasi ke fasilitas kesehatan</a:t>
            </a:r>
            <a:endParaRPr lang="en-US" sz="1200" dirty="0"/>
          </a:p>
        </p:txBody>
      </p:sp>
      <p:sp>
        <p:nvSpPr>
          <p:cNvPr id="28" name="Text 19"/>
          <p:cNvSpPr txBox="1"/>
          <p:nvPr/>
        </p:nvSpPr>
        <p:spPr>
          <a:xfrm>
            <a:off x="1828800" y="4875581"/>
            <a:ext cx="31912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Jangan menunda jika gejala memburuk</a:t>
            </a:r>
            <a:endParaRPr lang="en-US" sz="1200" dirty="0"/>
          </a:p>
        </p:txBody>
      </p:sp>
      <p:sp>
        <p:nvSpPr>
          <p:cNvPr id="29" name="Text 20"/>
          <p:cNvSpPr txBox="1"/>
          <p:nvPr/>
        </p:nvSpPr>
        <p:spPr>
          <a:xfrm>
            <a:off x="1828800" y="5485486"/>
            <a:ext cx="34674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Kunjungi Puskesmas terdekat dalam 24 jam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828800" y="5714086"/>
            <a:ext cx="30678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Jika sesak memberat, langsung ke IGD</a:t>
            </a:r>
            <a:endParaRPr lang="en-US" sz="1200" dirty="0"/>
          </a:p>
        </p:txBody>
      </p:sp>
      <p:sp>
        <p:nvSpPr>
          <p:cNvPr id="31" name="Text 22"/>
          <p:cNvSpPr txBox="1"/>
          <p:nvPr/>
        </p:nvSpPr>
        <p:spPr>
          <a:xfrm>
            <a:off x="1828800" y="6323990"/>
            <a:ext cx="25530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Puskesmas Kecamatan Cakung</a:t>
            </a:r>
            <a:endParaRPr lang="en-US" sz="1200" dirty="0"/>
          </a:p>
        </p:txBody>
      </p:sp>
      <p:sp>
        <p:nvSpPr>
          <p:cNvPr id="32" name="Text 23"/>
          <p:cNvSpPr txBox="1"/>
          <p:nvPr/>
        </p:nvSpPr>
        <p:spPr>
          <a:xfrm>
            <a:off x="1828800" y="6552590"/>
            <a:ext cx="20007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RSUD Budhi Asih - 2.5 km</a:t>
            </a:r>
            <a:endParaRPr lang="en-US" sz="1200" dirty="0"/>
          </a:p>
        </p:txBody>
      </p:sp>
      <p:sp>
        <p:nvSpPr>
          <p:cNvPr id="33" name="Text 24"/>
          <p:cNvSpPr txBox="1"/>
          <p:nvPr/>
        </p:nvSpPr>
        <p:spPr>
          <a:xfrm>
            <a:off x="1638605" y="4380890"/>
            <a:ext cx="29910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DC262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⚠️ TINGKAT URGENSI: SEDANG-TINGGI</a:t>
            </a:r>
            <a:endParaRPr lang="en-US" sz="1200" dirty="0"/>
          </a:p>
        </p:txBody>
      </p:sp>
      <p:sp>
        <p:nvSpPr>
          <p:cNvPr id="34" name="Text 25"/>
          <p:cNvSpPr txBox="1"/>
          <p:nvPr/>
        </p:nvSpPr>
        <p:spPr>
          <a:xfrm>
            <a:off x="1638605" y="5218481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563EB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🏥 REKOMENDASI:</a:t>
            </a:r>
            <a:endParaRPr lang="en-US" sz="1200" dirty="0"/>
          </a:p>
        </p:txBody>
      </p:sp>
      <p:sp>
        <p:nvSpPr>
          <p:cNvPr id="35" name="Text 26"/>
          <p:cNvSpPr txBox="1"/>
          <p:nvPr/>
        </p:nvSpPr>
        <p:spPr>
          <a:xfrm>
            <a:off x="1638605" y="6056986"/>
            <a:ext cx="19056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59669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FASILITAS TERDEKAT:</a:t>
            </a:r>
            <a:endParaRPr lang="en-US" sz="1200" dirty="0"/>
          </a:p>
        </p:txBody>
      </p:sp>
      <p:sp>
        <p:nvSpPr>
          <p:cNvPr id="36" name="Text 27"/>
          <p:cNvSpPr txBox="1"/>
          <p:nvPr/>
        </p:nvSpPr>
        <p:spPr>
          <a:xfrm>
            <a:off x="1638605" y="6895490"/>
            <a:ext cx="40297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Apakah ada gejala lain yang ingin Anda tanyakan?</a:t>
            </a:r>
            <a:endParaRPr lang="en-US" sz="1200" dirty="0"/>
          </a:p>
        </p:txBody>
      </p:sp>
      <p:sp>
        <p:nvSpPr>
          <p:cNvPr id="37" name="Text 28"/>
          <p:cNvSpPr txBox="1"/>
          <p:nvPr/>
        </p:nvSpPr>
        <p:spPr>
          <a:xfrm>
            <a:off x="9133942" y="7219188"/>
            <a:ext cx="51755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C8C8C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10:42 AM</a:t>
            </a:r>
            <a:endParaRPr lang="en-US" sz="800" dirty="0"/>
          </a:p>
        </p:txBody>
      </p:sp>
      <p:sp>
        <p:nvSpPr>
          <p:cNvPr id="38" name="Shape 29"/>
          <p:cNvSpPr/>
          <p:nvPr/>
        </p:nvSpPr>
        <p:spPr>
          <a:xfrm>
            <a:off x="1371600" y="7833665"/>
            <a:ext cx="1333195" cy="314554"/>
          </a:xfrm>
          <a:prstGeom prst="roundRect">
            <a:avLst>
              <a:gd name="adj" fmla="val 176180"/>
            </a:avLst>
          </a:prstGeom>
          <a:solidFill>
            <a:srgbClr val="25D366"/>
          </a:solidFill>
          <a:ln/>
        </p:spPr>
      </p:sp>
      <p:pic>
        <p:nvPicPr>
          <p:cNvPr id="39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1485900" y="7924190"/>
            <a:ext cx="133502" cy="133502"/>
          </a:xfrm>
          <a:prstGeom prst="rect">
            <a:avLst/>
          </a:prstGeom>
        </p:spPr>
      </p:pic>
      <p:sp>
        <p:nvSpPr>
          <p:cNvPr id="40" name="Shape 30"/>
          <p:cNvSpPr/>
          <p:nvPr/>
        </p:nvSpPr>
        <p:spPr>
          <a:xfrm>
            <a:off x="2796235" y="7833665"/>
            <a:ext cx="1295705" cy="314554"/>
          </a:xfrm>
          <a:prstGeom prst="roundRect">
            <a:avLst>
              <a:gd name="adj" fmla="val 176180"/>
            </a:avLst>
          </a:prstGeom>
          <a:solidFill>
            <a:srgbClr val="25D366"/>
          </a:solidFill>
          <a:ln/>
        </p:spPr>
      </p:sp>
      <p:sp>
        <p:nvSpPr>
          <p:cNvPr id="41" name="Text 31"/>
          <p:cNvSpPr txBox="1"/>
          <p:nvPr/>
        </p:nvSpPr>
        <p:spPr>
          <a:xfrm>
            <a:off x="1657807" y="7890358"/>
            <a:ext cx="103418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 Disease</a:t>
            </a:r>
            <a:endParaRPr lang="en-US" sz="1000" dirty="0"/>
          </a:p>
        </p:txBody>
      </p:sp>
      <p:pic>
        <p:nvPicPr>
          <p:cNvPr id="42" name="Image 8" descr="preencoded.png"/>
          <p:cNvPicPr>
            <a:picLocks noChangeAspect="1"/>
          </p:cNvPicPr>
          <p:nvPr/>
        </p:nvPicPr>
        <p:blipFill>
          <a:blip r:embed="rId11"/>
          <a:srcRect l="-1507" r="-1507"/>
          <a:stretch/>
        </p:blipFill>
        <p:spPr>
          <a:xfrm>
            <a:off x="2910535" y="7924190"/>
            <a:ext cx="171907" cy="133502"/>
          </a:xfrm>
          <a:prstGeom prst="rect">
            <a:avLst/>
          </a:prstGeom>
        </p:spPr>
      </p:pic>
      <p:sp>
        <p:nvSpPr>
          <p:cNvPr id="43" name="Shape 32"/>
          <p:cNvSpPr/>
          <p:nvPr/>
        </p:nvSpPr>
        <p:spPr>
          <a:xfrm>
            <a:off x="4179722" y="7833665"/>
            <a:ext cx="828446" cy="314554"/>
          </a:xfrm>
          <a:prstGeom prst="roundRect">
            <a:avLst>
              <a:gd name="adj" fmla="val 176180"/>
            </a:avLst>
          </a:prstGeom>
          <a:solidFill>
            <a:srgbClr val="25D366"/>
          </a:solidFill>
          <a:ln/>
        </p:spPr>
      </p:sp>
      <p:sp>
        <p:nvSpPr>
          <p:cNvPr id="44" name="Text 33"/>
          <p:cNvSpPr txBox="1"/>
          <p:nvPr/>
        </p:nvSpPr>
        <p:spPr>
          <a:xfrm>
            <a:off x="3119933" y="7890358"/>
            <a:ext cx="95737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Tuberculosis</a:t>
            </a:r>
            <a:endParaRPr lang="en-US" sz="1000" dirty="0"/>
          </a:p>
        </p:txBody>
      </p:sp>
      <p:pic>
        <p:nvPicPr>
          <p:cNvPr id="45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4294022" y="7924190"/>
            <a:ext cx="133502" cy="133502"/>
          </a:xfrm>
          <a:prstGeom prst="rect">
            <a:avLst/>
          </a:prstGeom>
        </p:spPr>
      </p:pic>
      <p:sp>
        <p:nvSpPr>
          <p:cNvPr id="46" name="Shape 34"/>
          <p:cNvSpPr/>
          <p:nvPr/>
        </p:nvSpPr>
        <p:spPr>
          <a:xfrm>
            <a:off x="5097780" y="7833665"/>
            <a:ext cx="972007" cy="314554"/>
          </a:xfrm>
          <a:prstGeom prst="roundRect">
            <a:avLst>
              <a:gd name="adj" fmla="val 176180"/>
            </a:avLst>
          </a:prstGeom>
          <a:solidFill>
            <a:srgbClr val="25D366"/>
          </a:solidFill>
          <a:ln/>
        </p:spPr>
      </p:sp>
      <p:sp>
        <p:nvSpPr>
          <p:cNvPr id="47" name="Text 35"/>
          <p:cNvSpPr txBox="1"/>
          <p:nvPr/>
        </p:nvSpPr>
        <p:spPr>
          <a:xfrm>
            <a:off x="4465930" y="7890358"/>
            <a:ext cx="529438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Stroke</a:t>
            </a:r>
            <a:endParaRPr lang="en-US" sz="1000" dirty="0"/>
          </a:p>
        </p:txBody>
      </p:sp>
      <p:pic>
        <p:nvPicPr>
          <p:cNvPr id="48" name="Image 10" descr="preencoded.png"/>
          <p:cNvPicPr>
            <a:picLocks noChangeAspect="1"/>
          </p:cNvPicPr>
          <p:nvPr/>
        </p:nvPicPr>
        <p:blipFill>
          <a:blip r:embed="rId13"/>
          <a:srcRect l="-2512" r="-2512"/>
          <a:stretch/>
        </p:blipFill>
        <p:spPr>
          <a:xfrm>
            <a:off x="5212080" y="7924190"/>
            <a:ext cx="105156" cy="133502"/>
          </a:xfrm>
          <a:prstGeom prst="rect">
            <a:avLst/>
          </a:prstGeom>
        </p:spPr>
      </p:pic>
      <p:sp>
        <p:nvSpPr>
          <p:cNvPr id="49" name="Shape 36"/>
          <p:cNvSpPr/>
          <p:nvPr/>
        </p:nvSpPr>
        <p:spPr>
          <a:xfrm>
            <a:off x="6160313" y="7833665"/>
            <a:ext cx="923544" cy="314554"/>
          </a:xfrm>
          <a:prstGeom prst="roundRect">
            <a:avLst>
              <a:gd name="adj" fmla="val 176180"/>
            </a:avLst>
          </a:prstGeom>
          <a:solidFill>
            <a:srgbClr val="25D366"/>
          </a:solidFill>
          <a:ln/>
        </p:spPr>
      </p:sp>
      <p:sp>
        <p:nvSpPr>
          <p:cNvPr id="50" name="Text 37"/>
          <p:cNvSpPr txBox="1"/>
          <p:nvPr/>
        </p:nvSpPr>
        <p:spPr>
          <a:xfrm>
            <a:off x="5354726" y="7890358"/>
            <a:ext cx="70043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Diabetes</a:t>
            </a:r>
            <a:endParaRPr lang="en-US" sz="1000" dirty="0"/>
          </a:p>
        </p:txBody>
      </p:sp>
      <p:pic>
        <p:nvPicPr>
          <p:cNvPr id="51" name="Image 11" descr="preencoded.png"/>
          <p:cNvPicPr>
            <a:picLocks noChangeAspect="1"/>
          </p:cNvPicPr>
          <p:nvPr/>
        </p:nvPicPr>
        <p:blipFill>
          <a:blip r:embed="rId14"/>
          <a:srcRect l="-1507" r="-1507"/>
          <a:stretch/>
        </p:blipFill>
        <p:spPr>
          <a:xfrm>
            <a:off x="6274613" y="7924190"/>
            <a:ext cx="85954" cy="133502"/>
          </a:xfrm>
          <a:prstGeom prst="rect">
            <a:avLst/>
          </a:prstGeom>
        </p:spPr>
      </p:pic>
      <p:sp>
        <p:nvSpPr>
          <p:cNvPr id="52" name="Text 38"/>
          <p:cNvSpPr txBox="1"/>
          <p:nvPr/>
        </p:nvSpPr>
        <p:spPr>
          <a:xfrm>
            <a:off x="6398971" y="7890358"/>
            <a:ext cx="672084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Stunting</a:t>
            </a:r>
            <a:endParaRPr lang="en-US" sz="1000" dirty="0"/>
          </a:p>
        </p:txBody>
      </p:sp>
      <p:sp>
        <p:nvSpPr>
          <p:cNvPr id="53" name="Shape 39"/>
          <p:cNvSpPr/>
          <p:nvPr/>
        </p:nvSpPr>
        <p:spPr>
          <a:xfrm>
            <a:off x="1371600" y="8300009"/>
            <a:ext cx="4876495" cy="1561795"/>
          </a:xfrm>
          <a:prstGeom prst="roundRect">
            <a:avLst>
              <a:gd name="adj" fmla="val 2856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</p:sp>
      <p:sp>
        <p:nvSpPr>
          <p:cNvPr id="54" name="Shape 40"/>
          <p:cNvSpPr/>
          <p:nvPr/>
        </p:nvSpPr>
        <p:spPr>
          <a:xfrm>
            <a:off x="1371600" y="8300009"/>
            <a:ext cx="38405" cy="1561795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5" name="Text 41"/>
          <p:cNvSpPr txBox="1"/>
          <p:nvPr/>
        </p:nvSpPr>
        <p:spPr>
          <a:xfrm>
            <a:off x="1561795" y="8452714"/>
            <a:ext cx="1638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F2937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Demo Features:</a:t>
            </a:r>
            <a:endParaRPr lang="en-US" sz="1200" dirty="0"/>
          </a:p>
        </p:txBody>
      </p:sp>
      <p:sp>
        <p:nvSpPr>
          <p:cNvPr id="56" name="Text 42"/>
          <p:cNvSpPr txBox="1"/>
          <p:nvPr/>
        </p:nvSpPr>
        <p:spPr>
          <a:xfrm>
            <a:off x="1752905" y="8757209"/>
            <a:ext cx="36822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Natural language understanding in Bahasa Indonesia</a:t>
            </a:r>
            <a:endParaRPr lang="en-US" sz="1000" dirty="0"/>
          </a:p>
        </p:txBody>
      </p:sp>
      <p:sp>
        <p:nvSpPr>
          <p:cNvPr id="57" name="Text 43"/>
          <p:cNvSpPr txBox="1"/>
          <p:nvPr/>
        </p:nvSpPr>
        <p:spPr>
          <a:xfrm>
            <a:off x="1752905" y="8947404"/>
            <a:ext cx="37197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Structured medical response with clear urgency levels</a:t>
            </a:r>
            <a:endParaRPr lang="en-US" sz="1000" dirty="0"/>
          </a:p>
        </p:txBody>
      </p:sp>
      <p:sp>
        <p:nvSpPr>
          <p:cNvPr id="58" name="Text 44"/>
          <p:cNvSpPr txBox="1"/>
          <p:nvPr/>
        </p:nvSpPr>
        <p:spPr>
          <a:xfrm>
            <a:off x="1752905" y="9138514"/>
            <a:ext cx="34911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Actionable recommendations and nearby facilities</a:t>
            </a:r>
            <a:endParaRPr lang="en-US" sz="1000" dirty="0"/>
          </a:p>
        </p:txBody>
      </p:sp>
      <p:sp>
        <p:nvSpPr>
          <p:cNvPr id="59" name="Text 45"/>
          <p:cNvSpPr txBox="1"/>
          <p:nvPr/>
        </p:nvSpPr>
        <p:spPr>
          <a:xfrm>
            <a:off x="1752905" y="9328709"/>
            <a:ext cx="3044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Conversational flow maintains engagement</a:t>
            </a:r>
            <a:endParaRPr lang="en-US" sz="1000" dirty="0"/>
          </a:p>
        </p:txBody>
      </p:sp>
      <p:sp>
        <p:nvSpPr>
          <p:cNvPr id="60" name="Text 46"/>
          <p:cNvSpPr txBox="1"/>
          <p:nvPr/>
        </p:nvSpPr>
        <p:spPr>
          <a:xfrm>
            <a:off x="1752905" y="9518904"/>
            <a:ext cx="36438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374151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Disease-specific assessments across 5 priority areas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2957</Words>
  <Application>Microsoft Office PowerPoint</Application>
  <PresentationFormat>Widescreen</PresentationFormat>
  <Paragraphs>590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Montserrat</vt:lpstr>
      <vt:lpstr>Poppins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9</cp:revision>
  <dcterms:created xsi:type="dcterms:W3CDTF">2025-09-27T12:19:52Z</dcterms:created>
  <dcterms:modified xsi:type="dcterms:W3CDTF">2025-09-28T13:59:18Z</dcterms:modified>
</cp:coreProperties>
</file>